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56" r:id="rId3"/>
    <p:sldId id="257" r:id="rId4"/>
    <p:sldId id="258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33CC33"/>
    <a:srgbClr val="00FF00"/>
    <a:srgbClr val="FF9900"/>
    <a:srgbClr val="FF9933"/>
    <a:srgbClr val="003366"/>
    <a:srgbClr val="FF0000"/>
    <a:srgbClr val="990000"/>
    <a:srgbClr val="99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3B895-F068-4665-8CB4-E88459EAB49C}" type="datetimeFigureOut">
              <a:rPr lang="it-IT" smtClean="0"/>
              <a:pPr/>
              <a:t>10/05/2013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0F565-6168-401E-A296-ECD7087D5D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60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0F565-6168-401E-A296-ECD7087D5DC7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BE3-B2CF-415E-A779-814D3FAF3704}" type="datetimeFigureOut">
              <a:rPr lang="it-IT" smtClean="0"/>
              <a:pPr/>
              <a:t>10/05/2013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015-E929-4C97-93F9-69BE2A36B8B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BE3-B2CF-415E-A779-814D3FAF3704}" type="datetimeFigureOut">
              <a:rPr lang="it-IT" smtClean="0"/>
              <a:pPr/>
              <a:t>10/05/2013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015-E929-4C97-93F9-69BE2A36B8B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BE3-B2CF-415E-A779-814D3FAF3704}" type="datetimeFigureOut">
              <a:rPr lang="it-IT" smtClean="0"/>
              <a:pPr/>
              <a:t>10/05/2013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015-E929-4C97-93F9-69BE2A36B8B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BE3-B2CF-415E-A779-814D3FAF3704}" type="datetimeFigureOut">
              <a:rPr lang="it-IT" smtClean="0"/>
              <a:pPr/>
              <a:t>10/05/2013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015-E929-4C97-93F9-69BE2A36B8B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BE3-B2CF-415E-A779-814D3FAF3704}" type="datetimeFigureOut">
              <a:rPr lang="it-IT" smtClean="0"/>
              <a:pPr/>
              <a:t>10/05/2013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015-E929-4C97-93F9-69BE2A36B8B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BE3-B2CF-415E-A779-814D3FAF3704}" type="datetimeFigureOut">
              <a:rPr lang="it-IT" smtClean="0"/>
              <a:pPr/>
              <a:t>10/05/2013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015-E929-4C97-93F9-69BE2A36B8B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BE3-B2CF-415E-A779-814D3FAF3704}" type="datetimeFigureOut">
              <a:rPr lang="it-IT" smtClean="0"/>
              <a:pPr/>
              <a:t>10/05/2013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015-E929-4C97-93F9-69BE2A36B8B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BE3-B2CF-415E-A779-814D3FAF3704}" type="datetimeFigureOut">
              <a:rPr lang="it-IT" smtClean="0"/>
              <a:pPr/>
              <a:t>10/05/2013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015-E929-4C97-93F9-69BE2A36B8B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BE3-B2CF-415E-A779-814D3FAF3704}" type="datetimeFigureOut">
              <a:rPr lang="it-IT" smtClean="0"/>
              <a:pPr/>
              <a:t>10/05/2013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015-E929-4C97-93F9-69BE2A36B8B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BE3-B2CF-415E-A779-814D3FAF3704}" type="datetimeFigureOut">
              <a:rPr lang="it-IT" smtClean="0"/>
              <a:pPr/>
              <a:t>10/05/2013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015-E929-4C97-93F9-69BE2A36B8B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9BE3-B2CF-415E-A779-814D3FAF3704}" type="datetimeFigureOut">
              <a:rPr lang="it-IT" smtClean="0"/>
              <a:pPr/>
              <a:t>10/05/2013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0015-E929-4C97-93F9-69BE2A36B8B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25000">
              <a:srgbClr val="99FFCC"/>
            </a:gs>
            <a:gs pos="50000">
              <a:schemeClr val="accent3">
                <a:lumMod val="60000"/>
                <a:lumOff val="40000"/>
              </a:schemeClr>
            </a:gs>
            <a:gs pos="75000">
              <a:schemeClr val="accent3">
                <a:lumMod val="60000"/>
                <a:lumOff val="40000"/>
              </a:schemeClr>
            </a:gs>
            <a:gs pos="100000">
              <a:srgbClr val="00B0F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A9BE3-B2CF-415E-A779-814D3FAF3704}" type="datetimeFigureOut">
              <a:rPr lang="it-IT" smtClean="0"/>
              <a:pPr/>
              <a:t>10/05/2013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30015-E929-4C97-93F9-69BE2A36B8B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image" Target="../media/image25.jpeg"/><Relationship Id="rId21" Type="http://schemas.openxmlformats.org/officeDocument/2006/relationships/image" Target="../media/image43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image" Target="../media/image24.jpeg"/><Relationship Id="rId16" Type="http://schemas.openxmlformats.org/officeDocument/2006/relationships/image" Target="../media/image38.jpe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Autofit/>
          </a:bodyPr>
          <a:lstStyle/>
          <a:p>
            <a:r>
              <a:rPr lang="it-IT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Progetto “Educazione alla cittadinanza e alla legalità economica A.S. 2012/13”</a:t>
            </a:r>
            <a:endParaRPr lang="it-IT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it-IT" sz="5400" b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iandra GD" pitchFamily="34" charset="0"/>
              </a:rPr>
              <a:t>I.T.C.G</a:t>
            </a:r>
            <a:r>
              <a:rPr lang="it-IT" sz="5400" b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iandra GD" pitchFamily="34" charset="0"/>
              </a:rPr>
              <a:t>.</a:t>
            </a:r>
          </a:p>
          <a:p>
            <a:r>
              <a:rPr lang="it-IT" sz="5400" b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it-IT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iandra GD" pitchFamily="34" charset="0"/>
              </a:rPr>
              <a:t>“A. </a:t>
            </a:r>
            <a:r>
              <a:rPr lang="it-IT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iandra GD" pitchFamily="34" charset="0"/>
              </a:rPr>
              <a:t>MAPELLI” </a:t>
            </a:r>
            <a:r>
              <a:rPr lang="it-IT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iandra GD" pitchFamily="34" charset="0"/>
              </a:rPr>
              <a:t>Monza </a:t>
            </a:r>
            <a:endParaRPr lang="it-IT" sz="54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aiandra GD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it-IT" sz="6600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latin typeface="AR CENA" pitchFamily="2" charset="0"/>
              </a:rPr>
              <a:t>L‘e-commerce</a:t>
            </a:r>
            <a:endParaRPr lang="it-IT" sz="660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latin typeface="AR CEN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>
                <a:latin typeface="Bell MT" pitchFamily="18" charset="0"/>
              </a:rPr>
              <a:t>È lo svolgimento di attività commerciali per via elettronica. Ne esistono  diverse forme:</a:t>
            </a:r>
          </a:p>
          <a:p>
            <a:r>
              <a:rPr lang="it-IT" i="1" dirty="0" smtClean="0">
                <a:latin typeface="Bell MT" pitchFamily="18" charset="0"/>
              </a:rPr>
              <a:t>rispetto alle parti</a:t>
            </a:r>
            <a:r>
              <a:rPr lang="it-IT" dirty="0" smtClean="0">
                <a:latin typeface="Bell MT" pitchFamily="18" charset="0"/>
              </a:rPr>
              <a:t>:</a:t>
            </a:r>
            <a:endParaRPr lang="it-IT" dirty="0">
              <a:latin typeface="Bell MT" pitchFamily="18" charset="0"/>
            </a:endParaRPr>
          </a:p>
          <a:p>
            <a:pPr>
              <a:buFont typeface="Calibri" pitchFamily="34" charset="0"/>
              <a:buChar char="‐"/>
            </a:pP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B2B</a:t>
            </a:r>
            <a:r>
              <a:rPr lang="it-IT" dirty="0" smtClean="0">
                <a:latin typeface="Bell MT" pitchFamily="18" charset="0"/>
              </a:rPr>
              <a:t>: </a:t>
            </a:r>
            <a:r>
              <a:rPr lang="it-IT" u="sng" dirty="0" smtClean="0">
                <a:latin typeface="Bell MT" pitchFamily="18" charset="0"/>
              </a:rPr>
              <a:t>business to business</a:t>
            </a:r>
            <a:r>
              <a:rPr lang="it-IT" dirty="0" smtClean="0">
                <a:latin typeface="Bell MT" pitchFamily="18" charset="0"/>
                <a:sym typeface="Wingdings" pitchFamily="2" charset="2"/>
              </a:rPr>
              <a:t></a:t>
            </a:r>
            <a:r>
              <a:rPr lang="it-IT" dirty="0" smtClean="0">
                <a:latin typeface="Bell MT" pitchFamily="18" charset="0"/>
              </a:rPr>
              <a:t>da azienda a azienda;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B2C</a:t>
            </a:r>
            <a:r>
              <a:rPr lang="it-IT" dirty="0" smtClean="0">
                <a:latin typeface="Bell MT" pitchFamily="18" charset="0"/>
              </a:rPr>
              <a:t>: </a:t>
            </a:r>
            <a:r>
              <a:rPr lang="it-IT" u="sng" dirty="0" smtClean="0">
                <a:latin typeface="Bell MT" pitchFamily="18" charset="0"/>
              </a:rPr>
              <a:t>business to consumer</a:t>
            </a:r>
            <a:r>
              <a:rPr lang="it-IT" dirty="0" smtClean="0">
                <a:latin typeface="Bell MT" pitchFamily="18" charset="0"/>
                <a:sym typeface="Wingdings" pitchFamily="2" charset="2"/>
              </a:rPr>
              <a:t></a:t>
            </a:r>
            <a:r>
              <a:rPr lang="it-IT" dirty="0" smtClean="0">
                <a:latin typeface="Bell MT" pitchFamily="18" charset="0"/>
              </a:rPr>
              <a:t>da azienda a consumatore;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C2C</a:t>
            </a:r>
            <a:r>
              <a:rPr lang="it-IT" dirty="0" smtClean="0">
                <a:latin typeface="Bell MT" pitchFamily="18" charset="0"/>
              </a:rPr>
              <a:t>: </a:t>
            </a:r>
            <a:r>
              <a:rPr lang="it-IT" u="sng" dirty="0" smtClean="0">
                <a:latin typeface="Bell MT" pitchFamily="18" charset="0"/>
              </a:rPr>
              <a:t>consumer to consumer</a:t>
            </a:r>
            <a:r>
              <a:rPr lang="it-IT" dirty="0" smtClean="0">
                <a:latin typeface="Bell MT" pitchFamily="18" charset="0"/>
                <a:sym typeface="Wingdings" pitchFamily="2" charset="2"/>
              </a:rPr>
              <a:t></a:t>
            </a:r>
            <a:r>
              <a:rPr lang="it-IT" dirty="0" smtClean="0">
                <a:latin typeface="Bell MT" pitchFamily="18" charset="0"/>
              </a:rPr>
              <a:t>da consumatore a consumatore;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B2A</a:t>
            </a:r>
            <a:r>
              <a:rPr lang="it-IT" dirty="0" smtClean="0">
                <a:latin typeface="Bell MT" pitchFamily="18" charset="0"/>
              </a:rPr>
              <a:t>: </a:t>
            </a:r>
            <a:r>
              <a:rPr lang="it-IT" u="sng" dirty="0" smtClean="0">
                <a:latin typeface="Bell MT" pitchFamily="18" charset="0"/>
              </a:rPr>
              <a:t>business to administrators</a:t>
            </a:r>
            <a:r>
              <a:rPr lang="it-IT" dirty="0" smtClean="0">
                <a:latin typeface="Bell MT" pitchFamily="18" charset="0"/>
                <a:sym typeface="Wingdings" pitchFamily="2" charset="2"/>
              </a:rPr>
              <a:t></a:t>
            </a:r>
            <a:r>
              <a:rPr lang="it-IT" dirty="0" smtClean="0">
                <a:latin typeface="Bell MT" pitchFamily="18" charset="0"/>
              </a:rPr>
              <a:t>da filiale a filiale.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6429420"/>
          </a:xfrm>
        </p:spPr>
        <p:txBody>
          <a:bodyPr>
            <a:normAutofit/>
          </a:bodyPr>
          <a:lstStyle/>
          <a:p>
            <a:r>
              <a:rPr lang="it-IT" i="1" dirty="0">
                <a:latin typeface="Bell MT" pitchFamily="18" charset="0"/>
              </a:rPr>
              <a:t>r</a:t>
            </a:r>
            <a:r>
              <a:rPr lang="it-IT" i="1" dirty="0" smtClean="0">
                <a:latin typeface="Bell MT" pitchFamily="18" charset="0"/>
              </a:rPr>
              <a:t>ispetto all’acquisto di beni</a:t>
            </a:r>
            <a:r>
              <a:rPr lang="it-IT" dirty="0" smtClean="0">
                <a:latin typeface="Bell MT" pitchFamily="18" charset="0"/>
              </a:rPr>
              <a:t>:</a:t>
            </a:r>
          </a:p>
          <a:p>
            <a:pPr>
              <a:buFont typeface="Calibri" pitchFamily="34" charset="0"/>
              <a:buChar char="‐"/>
            </a:pPr>
            <a:r>
              <a:rPr lang="it-IT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i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ndiretto</a:t>
            </a:r>
            <a:r>
              <a:rPr lang="it-IT" dirty="0" smtClean="0">
                <a:latin typeface="Bell MT" pitchFamily="18" charset="0"/>
              </a:rPr>
              <a:t>: il prodotto è inviato a </a:t>
            </a:r>
            <a:r>
              <a:rPr lang="it-IT" u="sng" dirty="0" smtClean="0">
                <a:latin typeface="Bell MT" pitchFamily="18" charset="0"/>
              </a:rPr>
              <a:t>casa mia</a:t>
            </a:r>
            <a:r>
              <a:rPr lang="it-IT" dirty="0" smtClean="0">
                <a:latin typeface="Bell MT" pitchFamily="18" charset="0"/>
              </a:rPr>
              <a:t>;</a:t>
            </a:r>
            <a:endParaRPr lang="it-IT" u="sng" dirty="0" smtClean="0">
              <a:latin typeface="Bell MT" pitchFamily="18" charset="0"/>
            </a:endParaRPr>
          </a:p>
          <a:p>
            <a:pPr>
              <a:buFont typeface="Calibri" pitchFamily="34" charset="0"/>
              <a:buChar char="‐"/>
            </a:pPr>
            <a:r>
              <a:rPr lang="it-IT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d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iretto</a:t>
            </a:r>
            <a:r>
              <a:rPr lang="it-IT" dirty="0" smtClean="0">
                <a:latin typeface="Bell MT" pitchFamily="18" charset="0"/>
              </a:rPr>
              <a:t>: posso scaricare il prodotto acquistato direttamente </a:t>
            </a:r>
            <a:r>
              <a:rPr lang="it-IT" u="sng" dirty="0" smtClean="0">
                <a:latin typeface="Bell MT" pitchFamily="18" charset="0"/>
              </a:rPr>
              <a:t>dal mio computer</a:t>
            </a:r>
            <a:r>
              <a:rPr lang="it-IT" dirty="0" smtClean="0">
                <a:latin typeface="Bell MT" pitchFamily="18" charset="0"/>
              </a:rPr>
              <a:t>.</a:t>
            </a:r>
            <a:endParaRPr lang="it-IT" u="sng" dirty="0" smtClean="0">
              <a:latin typeface="Bell MT" pitchFamily="18" charset="0"/>
            </a:endParaRPr>
          </a:p>
          <a:p>
            <a:pPr indent="-457200">
              <a:buNone/>
            </a:pPr>
            <a:r>
              <a:rPr lang="it-IT" dirty="0" smtClean="0">
                <a:latin typeface="Bell MT" pitchFamily="18" charset="0"/>
              </a:rPr>
              <a:t>I rischi riguardano la 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sicurezza</a:t>
            </a:r>
            <a:r>
              <a:rPr lang="it-IT" dirty="0" smtClean="0">
                <a:latin typeface="Bell MT" pitchFamily="18" charset="0"/>
              </a:rPr>
              <a:t> della transazione e la 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qualità</a:t>
            </a:r>
            <a:r>
              <a:rPr lang="it-IT" dirty="0" smtClean="0">
                <a:latin typeface="Bell MT" pitchFamily="18" charset="0"/>
              </a:rPr>
              <a:t> dei prodotti. </a:t>
            </a:r>
          </a:p>
          <a:p>
            <a:pPr indent="-457200">
              <a:buNone/>
            </a:pPr>
            <a:r>
              <a:rPr lang="it-IT" dirty="0" smtClean="0">
                <a:latin typeface="Bell MT" pitchFamily="18" charset="0"/>
              </a:rPr>
              <a:t>	</a:t>
            </a:r>
          </a:p>
          <a:p>
            <a:pPr indent="-457200">
              <a:buNone/>
            </a:pPr>
            <a:r>
              <a:rPr lang="it-IT" dirty="0" smtClean="0">
                <a:latin typeface="Bell MT" pitchFamily="18" charset="0"/>
              </a:rPr>
              <a:t>Ogni anno si verificano</a:t>
            </a:r>
          </a:p>
          <a:p>
            <a:pPr indent="-457200">
              <a:buNone/>
            </a:pPr>
            <a:r>
              <a:rPr lang="it-IT" dirty="0" smtClean="0">
                <a:latin typeface="Bell MT" pitchFamily="18" charset="0"/>
              </a:rPr>
              <a:t>	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18 miliardi</a:t>
            </a:r>
            <a:r>
              <a:rPr lang="it-IT" dirty="0" smtClean="0">
                <a:latin typeface="Bell MT" pitchFamily="18" charset="0"/>
              </a:rPr>
              <a:t> di transazioni</a:t>
            </a:r>
          </a:p>
          <a:p>
            <a:pPr indent="-457200">
              <a:buNone/>
            </a:pPr>
            <a:r>
              <a:rPr lang="it-IT" dirty="0" smtClean="0">
                <a:latin typeface="Bell MT" pitchFamily="18" charset="0"/>
              </a:rPr>
              <a:t>	in Italia e la metà riguarda</a:t>
            </a:r>
          </a:p>
          <a:p>
            <a:pPr indent="-457200">
              <a:buNone/>
            </a:pPr>
            <a:r>
              <a:rPr lang="it-IT" dirty="0" smtClean="0">
                <a:latin typeface="Bell MT" pitchFamily="18" charset="0"/>
              </a:rPr>
              <a:t>	scommesse online.</a:t>
            </a:r>
          </a:p>
        </p:txBody>
      </p:sp>
      <p:pic>
        <p:nvPicPr>
          <p:cNvPr id="4097" name="Picture 1" descr="C:\Users\Marco\Desktop\ecomme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56992"/>
            <a:ext cx="3214678" cy="277631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it-IT" sz="6600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latin typeface="AR CENA" pitchFamily="2" charset="0"/>
              </a:rPr>
              <a:t>Il diritto di recesso</a:t>
            </a:r>
            <a:endParaRPr lang="it-IT" sz="660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latin typeface="AR CEN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>
                <a:latin typeface="Bell MT" pitchFamily="18" charset="0"/>
              </a:rPr>
              <a:t>Riguarda l’acquisto di un prodotto </a:t>
            </a:r>
            <a:r>
              <a:rPr lang="it-IT" dirty="0">
                <a:latin typeface="Bell MT" pitchFamily="18" charset="0"/>
              </a:rPr>
              <a:t>,</a:t>
            </a:r>
            <a:r>
              <a:rPr lang="it-IT" dirty="0" smtClean="0">
                <a:latin typeface="Bell MT" pitchFamily="18" charset="0"/>
              </a:rPr>
              <a:t> quando un cliente non è soddisfatto , lo </a:t>
            </a:r>
            <a:r>
              <a:rPr lang="it-IT" i="1" u="sng" dirty="0" smtClean="0">
                <a:latin typeface="Bell MT" pitchFamily="18" charset="0"/>
              </a:rPr>
              <a:t>restituisce</a:t>
            </a:r>
            <a:r>
              <a:rPr lang="it-IT" dirty="0" smtClean="0">
                <a:latin typeface="Bell MT" pitchFamily="18" charset="0"/>
              </a:rPr>
              <a:t> e viene </a:t>
            </a:r>
            <a:r>
              <a:rPr lang="it-IT" i="1" u="sng" dirty="0" smtClean="0">
                <a:latin typeface="Bell MT" pitchFamily="18" charset="0"/>
              </a:rPr>
              <a:t>rimborsato</a:t>
            </a:r>
            <a:r>
              <a:rPr lang="it-IT" dirty="0" smtClean="0">
                <a:latin typeface="Bell MT" pitchFamily="18" charset="0"/>
              </a:rPr>
              <a:t>. Non vale:</a:t>
            </a:r>
          </a:p>
          <a:p>
            <a:r>
              <a:rPr lang="it-IT" dirty="0" smtClean="0">
                <a:latin typeface="Bell MT" pitchFamily="18" charset="0"/>
              </a:rPr>
              <a:t>quando si apre la 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confezione</a:t>
            </a:r>
            <a:r>
              <a:rPr lang="it-IT" b="1" dirty="0" smtClean="0">
                <a:solidFill>
                  <a:srgbClr val="990000"/>
                </a:solidFill>
                <a:latin typeface="Bell MT" pitchFamily="18" charset="0"/>
              </a:rPr>
              <a:t> </a:t>
            </a:r>
            <a:endParaRPr lang="it-IT" dirty="0" smtClean="0">
              <a:latin typeface="Bell MT" pitchFamily="18" charset="0"/>
            </a:endParaRPr>
          </a:p>
          <a:p>
            <a:endParaRPr lang="it-IT" dirty="0" smtClean="0">
              <a:latin typeface="Bell MT" pitchFamily="18" charset="0"/>
            </a:endParaRPr>
          </a:p>
          <a:p>
            <a:r>
              <a:rPr lang="it-IT" dirty="0" smtClean="0">
                <a:latin typeface="Bell MT" pitchFamily="18" charset="0"/>
              </a:rPr>
              <a:t>per 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giornali e riviste</a:t>
            </a:r>
            <a:r>
              <a:rPr lang="it-IT" dirty="0" smtClean="0">
                <a:latin typeface="Bell MT" pitchFamily="18" charset="0"/>
              </a:rPr>
              <a:t> </a:t>
            </a:r>
          </a:p>
          <a:p>
            <a:pPr>
              <a:buNone/>
            </a:pPr>
            <a:endParaRPr lang="it-IT" dirty="0" smtClean="0">
              <a:latin typeface="Bell MT" pitchFamily="18" charset="0"/>
            </a:endParaRPr>
          </a:p>
          <a:p>
            <a:r>
              <a:rPr lang="it-IT" dirty="0" smtClean="0">
                <a:latin typeface="Bell MT" pitchFamily="18" charset="0"/>
              </a:rPr>
              <a:t>per 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scommesse</a:t>
            </a:r>
            <a:r>
              <a:rPr lang="it-IT" dirty="0" smtClean="0">
                <a:latin typeface="Bell MT" pitchFamily="18" charset="0"/>
              </a:rPr>
              <a:t>.</a:t>
            </a:r>
          </a:p>
          <a:p>
            <a:pPr>
              <a:buNone/>
            </a:pPr>
            <a:r>
              <a:rPr lang="it-IT" dirty="0" smtClean="0">
                <a:latin typeface="Bell MT" pitchFamily="18" charset="0"/>
              </a:rPr>
              <a:t>La garanzia vale 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24 mesi</a:t>
            </a:r>
            <a:r>
              <a:rPr lang="it-IT" dirty="0" smtClean="0">
                <a:latin typeface="Bell MT" pitchFamily="18" charset="0"/>
              </a:rPr>
              <a:t>,</a:t>
            </a:r>
          </a:p>
          <a:p>
            <a:pPr>
              <a:buNone/>
            </a:pP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12</a:t>
            </a:r>
            <a:r>
              <a:rPr lang="it-IT" dirty="0" smtClean="0">
                <a:latin typeface="Bell MT" pitchFamily="18" charset="0"/>
              </a:rPr>
              <a:t> se il bene è usato.</a:t>
            </a:r>
            <a:endParaRPr lang="it-IT" dirty="0">
              <a:latin typeface="Bell MT" pitchFamily="18" charset="0"/>
            </a:endParaRPr>
          </a:p>
        </p:txBody>
      </p:sp>
      <p:pic>
        <p:nvPicPr>
          <p:cNvPr id="22531" name="Picture 3" descr="C:\Users\Marco\Desktop\soddisfat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628170"/>
            <a:ext cx="3700729" cy="272864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it-IT" sz="6600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latin typeface="AR CENA" pitchFamily="2" charset="0"/>
              </a:rPr>
              <a:t>Consigli per gli acquisti</a:t>
            </a:r>
            <a:endParaRPr lang="it-IT" sz="660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latin typeface="AR CEN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sz="3600" dirty="0" smtClean="0">
                <a:latin typeface="Bell MT" pitchFamily="18" charset="0"/>
              </a:rPr>
              <a:t>Per cautelarsi on-line bisogna:</a:t>
            </a:r>
          </a:p>
          <a:p>
            <a:r>
              <a:rPr lang="it-IT" sz="3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i</a:t>
            </a:r>
            <a:r>
              <a:rPr lang="it-IT" sz="36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nformarsi</a:t>
            </a:r>
            <a:r>
              <a:rPr lang="it-IT" sz="3600" dirty="0" smtClean="0">
                <a:latin typeface="Bell MT" pitchFamily="18" charset="0"/>
              </a:rPr>
              <a:t> sul venditore;</a:t>
            </a:r>
          </a:p>
          <a:p>
            <a:r>
              <a:rPr lang="it-IT" sz="3600" dirty="0" smtClean="0">
                <a:latin typeface="Bell MT" pitchFamily="18" charset="0"/>
              </a:rPr>
              <a:t>confrontare il </a:t>
            </a:r>
            <a:r>
              <a:rPr lang="it-IT" sz="36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prezzo</a:t>
            </a:r>
            <a:r>
              <a:rPr lang="it-IT" sz="3600" dirty="0" smtClean="0">
                <a:latin typeface="Bell MT" pitchFamily="18" charset="0"/>
              </a:rPr>
              <a:t> con </a:t>
            </a:r>
          </a:p>
          <a:p>
            <a:pPr>
              <a:buNone/>
            </a:pPr>
            <a:r>
              <a:rPr lang="it-IT" sz="3600" dirty="0" smtClean="0">
                <a:latin typeface="Bell MT" pitchFamily="18" charset="0"/>
              </a:rPr>
              <a:t>altri;</a:t>
            </a:r>
          </a:p>
          <a:p>
            <a:r>
              <a:rPr lang="it-IT" sz="3600" dirty="0" smtClean="0">
                <a:latin typeface="Bell MT" pitchFamily="18" charset="0"/>
              </a:rPr>
              <a:t>leggere le </a:t>
            </a:r>
            <a:r>
              <a:rPr lang="it-IT" sz="36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indicazioni</a:t>
            </a:r>
            <a:r>
              <a:rPr lang="it-IT" sz="3600" dirty="0" smtClean="0">
                <a:latin typeface="Bell MT" pitchFamily="18" charset="0"/>
              </a:rPr>
              <a:t> sulla </a:t>
            </a:r>
          </a:p>
          <a:p>
            <a:pPr>
              <a:buNone/>
            </a:pPr>
            <a:r>
              <a:rPr lang="it-IT" sz="3600" dirty="0" smtClean="0">
                <a:latin typeface="Bell MT" pitchFamily="18" charset="0"/>
              </a:rPr>
              <a:t>garanzia e il diritto di recesso;</a:t>
            </a:r>
          </a:p>
          <a:p>
            <a:r>
              <a:rPr lang="it-IT" sz="3600" dirty="0">
                <a:latin typeface="Bell MT" pitchFamily="18" charset="0"/>
              </a:rPr>
              <a:t>u</a:t>
            </a:r>
            <a:r>
              <a:rPr lang="it-IT" sz="3600" dirty="0" smtClean="0">
                <a:latin typeface="Bell MT" pitchFamily="18" charset="0"/>
              </a:rPr>
              <a:t>tilizzare </a:t>
            </a:r>
            <a:r>
              <a:rPr lang="it-IT" sz="36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carte pre-pagate </a:t>
            </a:r>
            <a:r>
              <a:rPr lang="it-IT" sz="3600" dirty="0" smtClean="0">
                <a:latin typeface="Bell MT" pitchFamily="18" charset="0"/>
              </a:rPr>
              <a:t>o pagare in contrassegno;</a:t>
            </a:r>
          </a:p>
          <a:p>
            <a:r>
              <a:rPr lang="it-IT" sz="3600" dirty="0">
                <a:latin typeface="Bell MT" pitchFamily="18" charset="0"/>
              </a:rPr>
              <a:t>c</a:t>
            </a:r>
            <a:r>
              <a:rPr lang="it-IT" sz="3600" dirty="0" smtClean="0">
                <a:latin typeface="Bell MT" pitchFamily="18" charset="0"/>
              </a:rPr>
              <a:t>ontrollare l’</a:t>
            </a:r>
            <a:r>
              <a:rPr lang="it-IT" sz="36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IVA</a:t>
            </a:r>
            <a:r>
              <a:rPr lang="it-IT" sz="3600" dirty="0" smtClean="0">
                <a:latin typeface="Bell MT" pitchFamily="18" charset="0"/>
              </a:rPr>
              <a:t> e il </a:t>
            </a:r>
            <a:r>
              <a:rPr lang="it-IT" sz="36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dazio</a:t>
            </a:r>
            <a:r>
              <a:rPr lang="it-IT" sz="3600" dirty="0" smtClean="0">
                <a:latin typeface="Bell MT" pitchFamily="18" charset="0"/>
              </a:rPr>
              <a:t> (se si acquista fuori dall’UE).</a:t>
            </a:r>
          </a:p>
          <a:p>
            <a:pPr>
              <a:buNone/>
            </a:pPr>
            <a:endParaRPr lang="it-IT" sz="2200" dirty="0" smtClean="0">
              <a:latin typeface="Bell MT" pitchFamily="18" charset="0"/>
            </a:endParaRPr>
          </a:p>
          <a:p>
            <a:pPr>
              <a:buNone/>
            </a:pPr>
            <a:r>
              <a:rPr lang="it-IT" sz="3100" b="1" dirty="0" smtClean="0">
                <a:solidFill>
                  <a:srgbClr val="00B050"/>
                </a:solidFill>
                <a:latin typeface="Bell MT" pitchFamily="18" charset="0"/>
              </a:rPr>
              <a:t>Il dazio sotto i 22 euro di acquisto non si paga.</a:t>
            </a:r>
            <a:endParaRPr lang="it-IT" sz="3100" b="1" dirty="0">
              <a:solidFill>
                <a:srgbClr val="00B050"/>
              </a:solidFill>
              <a:latin typeface="Bell MT" pitchFamily="18" charset="0"/>
            </a:endParaRPr>
          </a:p>
        </p:txBody>
      </p:sp>
      <p:pic>
        <p:nvPicPr>
          <p:cNvPr id="5" name="Immagine 4" descr="shopp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357298"/>
            <a:ext cx="3638778" cy="25564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6" name="Immagine 5" descr="Big_smi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1285860"/>
            <a:ext cx="1143008" cy="11430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it-IT" sz="6600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latin typeface="AR CENA" pitchFamily="2" charset="0"/>
              </a:rPr>
              <a:t>La contraffazione</a:t>
            </a:r>
            <a:endParaRPr lang="it-IT" sz="660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latin typeface="AR CEN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latin typeface="Bell MT" pitchFamily="18" charset="0"/>
              </a:rPr>
              <a:t>È la </a:t>
            </a:r>
            <a:r>
              <a:rPr lang="it-IT" sz="2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vendita di prodotti falsi</a:t>
            </a:r>
            <a:r>
              <a:rPr lang="it-IT" sz="2400" dirty="0" smtClean="0">
                <a:latin typeface="Bell MT" pitchFamily="18" charset="0"/>
              </a:rPr>
              <a:t>. È pericolosa perché i corrispettivi pagati alimentano la criminalità organizzata , inoltre viene frenata l’economia sana; i materiali utilizzati potrebbero essere dannosi.</a:t>
            </a:r>
            <a:endParaRPr lang="it-IT" sz="2400" dirty="0">
              <a:latin typeface="Bell MT" pitchFamily="18" charset="0"/>
            </a:endParaRPr>
          </a:p>
        </p:txBody>
      </p:sp>
      <p:pic>
        <p:nvPicPr>
          <p:cNvPr id="23554" name="Picture 2" descr="C:\Users\Marco\Desktop\fal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32"/>
            <a:ext cx="4894388" cy="22247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6" name="Immagine 5" descr="shopping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996952"/>
            <a:ext cx="3346326" cy="286316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it-IT" sz="6600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latin typeface="AR CENA" pitchFamily="2" charset="0"/>
              </a:rPr>
              <a:t>La pirateria on-line</a:t>
            </a:r>
            <a:endParaRPr lang="it-IT" sz="660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latin typeface="AR CEN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>
                <a:latin typeface="Bell MT" pitchFamily="18" charset="0"/>
              </a:rPr>
              <a:t>Il 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diritto d’autore</a:t>
            </a:r>
            <a:r>
              <a:rPr lang="it-IT" dirty="0" smtClean="0">
                <a:latin typeface="Bell MT" pitchFamily="18" charset="0"/>
              </a:rPr>
              <a:t>, chiamato anche </a:t>
            </a:r>
            <a:r>
              <a:rPr lang="it-IT" i="1" dirty="0" smtClean="0">
                <a:latin typeface="Bell MT" pitchFamily="18" charset="0"/>
              </a:rPr>
              <a:t>copyright</a:t>
            </a:r>
            <a:r>
              <a:rPr lang="it-IT" dirty="0" smtClean="0">
                <a:latin typeface="Bell MT" pitchFamily="18" charset="0"/>
              </a:rPr>
              <a:t>, dura settant’anni dalla morte dell’autore. L’opera può essere utilizzata a pagamento. </a:t>
            </a:r>
          </a:p>
          <a:p>
            <a:pPr>
              <a:buNone/>
            </a:pPr>
            <a:r>
              <a:rPr lang="it-IT" dirty="0" smtClean="0">
                <a:latin typeface="Bell MT" pitchFamily="18" charset="0"/>
              </a:rPr>
              <a:t> In realtà il95% dei </a:t>
            </a:r>
            <a:r>
              <a:rPr lang="it-IT" smtClean="0">
                <a:latin typeface="Bell MT" pitchFamily="18" charset="0"/>
              </a:rPr>
              <a:t>files </a:t>
            </a:r>
            <a:r>
              <a:rPr lang="it-IT" dirty="0" smtClean="0">
                <a:latin typeface="Bell MT" pitchFamily="18" charset="0"/>
              </a:rPr>
              <a:t>viene scaricato illegalmente.</a:t>
            </a:r>
            <a:endParaRPr lang="it-IT" dirty="0">
              <a:latin typeface="Bell MT" pitchFamily="18" charset="0"/>
            </a:endParaRPr>
          </a:p>
        </p:txBody>
      </p:sp>
      <p:pic>
        <p:nvPicPr>
          <p:cNvPr id="24578" name="Picture 2" descr="C:\Users\Marco\Desktop\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071942"/>
            <a:ext cx="4030355" cy="18659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24579" name="Picture 3" descr="C:\Users\Marco\Desktop\pirat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143380"/>
            <a:ext cx="3660842" cy="25259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it-IT" sz="6600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latin typeface="AR CENA" pitchFamily="2" charset="0"/>
              </a:rPr>
              <a:t>I rischi</a:t>
            </a:r>
            <a:endParaRPr lang="it-IT" sz="660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latin typeface="AR CEN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>
                <a:latin typeface="Bell MT" pitchFamily="18" charset="0"/>
              </a:rPr>
              <a:t>I rischi che si corrono con la pirateria</a:t>
            </a:r>
          </a:p>
          <a:p>
            <a:pPr>
              <a:buNone/>
            </a:pPr>
            <a:r>
              <a:rPr lang="it-IT" dirty="0" smtClean="0">
                <a:latin typeface="Bell MT" pitchFamily="18" charset="0"/>
              </a:rPr>
              <a:t>on-line sono i seguenti:</a:t>
            </a:r>
          </a:p>
          <a:p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sanzioni pecuniarie</a:t>
            </a:r>
            <a:r>
              <a:rPr lang="it-IT" dirty="0" smtClean="0">
                <a:latin typeface="Bell MT" pitchFamily="18" charset="0"/>
              </a:rPr>
              <a:t>: 154 euro a brano + confisca computer + pubblicazione condanna;</a:t>
            </a:r>
          </a:p>
          <a:p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sanzioni penali</a:t>
            </a:r>
            <a:r>
              <a:rPr lang="it-IT" dirty="0" smtClean="0">
                <a:latin typeface="Bell MT" pitchFamily="18" charset="0"/>
              </a:rPr>
              <a:t>: fino a 15.000 euro e da uno a quattro anni di reclusione;</a:t>
            </a:r>
          </a:p>
          <a:p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sanzioni civili</a:t>
            </a:r>
            <a:r>
              <a:rPr lang="it-IT" dirty="0" smtClean="0">
                <a:latin typeface="Bell MT" pitchFamily="18" charset="0"/>
              </a:rPr>
              <a:t>.</a:t>
            </a:r>
            <a:endParaRPr lang="it-IT" dirty="0">
              <a:latin typeface="Bell MT" pitchFamily="18" charset="0"/>
            </a:endParaRPr>
          </a:p>
        </p:txBody>
      </p:sp>
      <p:pic>
        <p:nvPicPr>
          <p:cNvPr id="4" name="Immagine 3" descr="em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-725"/>
            <a:ext cx="1838008" cy="260095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Immagine 4" descr="tor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5572" y="4828772"/>
            <a:ext cx="1855121" cy="18986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Immagine 5" descr="uTor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357694"/>
            <a:ext cx="2285992" cy="228599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it-IT" sz="6600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latin typeface="AR CENA" pitchFamily="2" charset="0"/>
              </a:rPr>
              <a:t>Le truffe</a:t>
            </a:r>
            <a:endParaRPr lang="it-IT" sz="660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latin typeface="AR CEN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latin typeface="Bell MT" pitchFamily="18" charset="0"/>
              </a:rPr>
              <a:t>Sul web c’è anche il rischio di imbattersi in truffe, come lo sciacallaggio informatico, il </a:t>
            </a:r>
            <a:r>
              <a:rPr lang="it-IT" sz="2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wardriving*</a:t>
            </a:r>
            <a:r>
              <a:rPr lang="it-IT" sz="2400" b="1" dirty="0" smtClean="0">
                <a:solidFill>
                  <a:srgbClr val="33CC33"/>
                </a:solidFill>
                <a:latin typeface="Bell MT" pitchFamily="18" charset="0"/>
              </a:rPr>
              <a:t> </a:t>
            </a:r>
            <a:r>
              <a:rPr lang="it-IT" sz="2400" dirty="0" smtClean="0">
                <a:latin typeface="Bell MT" pitchFamily="18" charset="0"/>
              </a:rPr>
              <a:t>e il </a:t>
            </a:r>
            <a:r>
              <a:rPr lang="it-IT" sz="2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ransomware*</a:t>
            </a:r>
            <a:r>
              <a:rPr lang="it-IT" sz="2400" dirty="0" smtClean="0">
                <a:latin typeface="Bell MT" pitchFamily="18" charset="0"/>
              </a:rPr>
              <a:t>.</a:t>
            </a:r>
          </a:p>
          <a:p>
            <a:pPr>
              <a:buNone/>
            </a:pPr>
            <a:endParaRPr lang="it-IT" dirty="0" smtClean="0">
              <a:latin typeface="Bell MT" pitchFamily="18" charset="0"/>
            </a:endParaRPr>
          </a:p>
          <a:p>
            <a:pPr>
              <a:buNone/>
            </a:pPr>
            <a:endParaRPr lang="it-IT" dirty="0" smtClean="0">
              <a:latin typeface="Bell MT" pitchFamily="18" charset="0"/>
            </a:endParaRPr>
          </a:p>
          <a:p>
            <a:pPr>
              <a:buNone/>
            </a:pPr>
            <a:endParaRPr lang="it-IT" dirty="0" smtClean="0">
              <a:latin typeface="Bell MT" pitchFamily="18" charset="0"/>
            </a:endParaRPr>
          </a:p>
          <a:p>
            <a:pPr>
              <a:buNone/>
            </a:pPr>
            <a:endParaRPr lang="it-IT" sz="2000" dirty="0" smtClean="0">
              <a:solidFill>
                <a:srgbClr val="33CC33"/>
              </a:solidFill>
              <a:latin typeface="Bell MT" pitchFamily="18" charset="0"/>
            </a:endParaRPr>
          </a:p>
          <a:p>
            <a:pPr>
              <a:buNone/>
            </a:pPr>
            <a:endParaRPr lang="it-IT" sz="2000" dirty="0" smtClean="0">
              <a:solidFill>
                <a:srgbClr val="33CC33"/>
              </a:solidFill>
              <a:latin typeface="Bell MT" pitchFamily="18" charset="0"/>
            </a:endParaRPr>
          </a:p>
          <a:p>
            <a:pPr>
              <a:buNone/>
            </a:pPr>
            <a:r>
              <a:rPr lang="it-IT" sz="2000" dirty="0" err="1" smtClean="0">
                <a:solidFill>
                  <a:srgbClr val="33CC33"/>
                </a:solidFill>
                <a:latin typeface="Bell MT" pitchFamily="18" charset="0"/>
              </a:rPr>
              <a:t>Wardriving</a:t>
            </a:r>
            <a:r>
              <a:rPr lang="it-IT" sz="2000" dirty="0" smtClean="0">
                <a:latin typeface="Bell MT" pitchFamily="18" charset="0"/>
              </a:rPr>
              <a:t>: attività che consiste nell’intercettare reti </a:t>
            </a:r>
            <a:r>
              <a:rPr lang="it-IT" sz="2000" dirty="0" err="1" smtClean="0">
                <a:latin typeface="Bell MT" pitchFamily="18" charset="0"/>
              </a:rPr>
              <a:t>Wi-Fi</a:t>
            </a:r>
            <a:r>
              <a:rPr lang="it-IT" sz="2000" dirty="0" smtClean="0">
                <a:latin typeface="Bell MT" pitchFamily="18" charset="0"/>
              </a:rPr>
              <a:t>, individuare con un GPS la posizione della rete trovata e pubblicarne le coordinate geografiche online.</a:t>
            </a:r>
          </a:p>
          <a:p>
            <a:pPr>
              <a:buNone/>
            </a:pPr>
            <a:r>
              <a:rPr lang="it-IT" sz="2000" dirty="0" err="1" smtClean="0">
                <a:solidFill>
                  <a:srgbClr val="33CC33"/>
                </a:solidFill>
                <a:latin typeface="Bell MT" pitchFamily="18" charset="0"/>
              </a:rPr>
              <a:t>Ransomware</a:t>
            </a:r>
            <a:r>
              <a:rPr lang="it-IT" sz="2000" dirty="0" smtClean="0">
                <a:latin typeface="Bell MT" pitchFamily="18" charset="0"/>
              </a:rPr>
              <a:t>: tipo di virus installato sul computer senza l’autorizzazione dell’utente con il quale i criminali bloccano il pc; si apre una finestra che  richiede il pagamento di una somma di denaro per sbloccarlo.</a:t>
            </a:r>
            <a:endParaRPr lang="it-IT" sz="2000" dirty="0">
              <a:latin typeface="Bell MT" pitchFamily="18" charset="0"/>
            </a:endParaRPr>
          </a:p>
        </p:txBody>
      </p:sp>
      <p:pic>
        <p:nvPicPr>
          <p:cNvPr id="7" name="Immagine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276872"/>
            <a:ext cx="2808312" cy="21610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Immagine 7" descr="ransomware-dem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276872"/>
            <a:ext cx="3024336" cy="209888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it-IT" sz="5600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latin typeface="AR CENA" pitchFamily="2" charset="0"/>
              </a:rPr>
              <a:t>L’esportazione illegale di capitali</a:t>
            </a:r>
            <a:endParaRPr lang="it-IT" sz="560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latin typeface="AR CEN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latin typeface="Bell MT" pitchFamily="18" charset="0"/>
              </a:rPr>
              <a:t>Consiste nella fuga di capitali all’estero. Le conseguenze negative sono:</a:t>
            </a:r>
          </a:p>
          <a:p>
            <a:r>
              <a:rPr lang="it-IT" dirty="0" smtClean="0">
                <a:latin typeface="Bell MT" pitchFamily="18" charset="0"/>
              </a:rPr>
              <a:t>mancanza di 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gettito </a:t>
            </a:r>
            <a:r>
              <a:rPr lang="it-IT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fiscale*</a:t>
            </a:r>
            <a:r>
              <a:rPr lang="it-IT" dirty="0" smtClean="0">
                <a:latin typeface="Bell MT" pitchFamily="18" charset="0"/>
              </a:rPr>
              <a:t>;</a:t>
            </a:r>
          </a:p>
          <a:p>
            <a:r>
              <a:rPr lang="it-IT" dirty="0" smtClean="0">
                <a:latin typeface="Bell MT" pitchFamily="18" charset="0"/>
              </a:rPr>
              <a:t>mancanza di investimenti;</a:t>
            </a:r>
          </a:p>
          <a:p>
            <a:r>
              <a:rPr lang="it-IT" dirty="0" smtClean="0">
                <a:latin typeface="Bell MT" pitchFamily="18" charset="0"/>
              </a:rPr>
              <a:t>mancanza di crescita; </a:t>
            </a:r>
          </a:p>
          <a:p>
            <a:r>
              <a:rPr lang="it-IT" dirty="0" smtClean="0">
                <a:latin typeface="Bell MT" pitchFamily="18" charset="0"/>
              </a:rPr>
              <a:t>mancanza di occupazione.</a:t>
            </a:r>
          </a:p>
          <a:p>
            <a:pPr>
              <a:buNone/>
            </a:pPr>
            <a:endParaRPr lang="it-IT" sz="1900" dirty="0" smtClean="0">
              <a:solidFill>
                <a:srgbClr val="33CC33"/>
              </a:solidFill>
              <a:latin typeface="Bell MT" pitchFamily="18" charset="0"/>
            </a:endParaRPr>
          </a:p>
          <a:p>
            <a:pPr>
              <a:buNone/>
            </a:pPr>
            <a:r>
              <a:rPr lang="it-IT" sz="2000" dirty="0" smtClean="0">
                <a:solidFill>
                  <a:srgbClr val="00B050"/>
                </a:solidFill>
                <a:latin typeface="Bell MT" pitchFamily="18" charset="0"/>
              </a:rPr>
              <a:t>Gettito fiscale</a:t>
            </a:r>
            <a:r>
              <a:rPr lang="it-IT" sz="2000" dirty="0" smtClean="0">
                <a:latin typeface="Bell MT" pitchFamily="18" charset="0"/>
              </a:rPr>
              <a:t>: l’insieme delle entrate dovute al</a:t>
            </a:r>
          </a:p>
          <a:p>
            <a:pPr>
              <a:buNone/>
            </a:pPr>
            <a:r>
              <a:rPr lang="it-IT" sz="2000" dirty="0" smtClean="0">
                <a:latin typeface="Bell MT" pitchFamily="18" charset="0"/>
              </a:rPr>
              <a:t>prelievo fiscale</a:t>
            </a:r>
          </a:p>
          <a:p>
            <a:endParaRPr lang="it-IT" dirty="0"/>
          </a:p>
        </p:txBody>
      </p:sp>
      <p:pic>
        <p:nvPicPr>
          <p:cNvPr id="4" name="Immagine 3" descr="sol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4357694"/>
            <a:ext cx="3429000" cy="2286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it-IT" sz="6600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latin typeface="AR CENA" pitchFamily="2" charset="0"/>
              </a:rPr>
              <a:t>Stemmi Comandi Regionali</a:t>
            </a:r>
            <a:endParaRPr lang="it-IT" sz="660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latin typeface="AR CENA" pitchFamily="2" charset="0"/>
            </a:endParaRPr>
          </a:p>
        </p:txBody>
      </p:sp>
      <p:pic>
        <p:nvPicPr>
          <p:cNvPr id="4" name="Immagine 3" descr="1588-crest-gdf-comando-regionale-tosc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1080000" cy="1521127"/>
          </a:xfrm>
          <a:prstGeom prst="rect">
            <a:avLst/>
          </a:prstGeom>
        </p:spPr>
      </p:pic>
      <p:pic>
        <p:nvPicPr>
          <p:cNvPr id="5" name="Immagine 4" descr="AN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212976"/>
            <a:ext cx="1080000" cy="1536000"/>
          </a:xfrm>
          <a:prstGeom prst="rect">
            <a:avLst/>
          </a:prstGeom>
        </p:spPr>
      </p:pic>
      <p:pic>
        <p:nvPicPr>
          <p:cNvPr id="6" name="Immagine 5" descr="CA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085184"/>
            <a:ext cx="1080000" cy="1536000"/>
          </a:xfrm>
          <a:prstGeom prst="rect">
            <a:avLst/>
          </a:prstGeom>
        </p:spPr>
      </p:pic>
      <p:pic>
        <p:nvPicPr>
          <p:cNvPr id="7" name="Immagine 6" descr="CB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5085184"/>
            <a:ext cx="1080000" cy="1542000"/>
          </a:xfrm>
          <a:prstGeom prst="rect">
            <a:avLst/>
          </a:prstGeom>
        </p:spPr>
      </p:pic>
      <p:pic>
        <p:nvPicPr>
          <p:cNvPr id="8" name="Immagine 7" descr="CZ0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5085184"/>
            <a:ext cx="1080000" cy="1536000"/>
          </a:xfrm>
          <a:prstGeom prst="rect">
            <a:avLst/>
          </a:prstGeom>
        </p:spPr>
      </p:pic>
      <p:pic>
        <p:nvPicPr>
          <p:cNvPr id="9" name="Immagine 8" descr="GE0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1340768"/>
            <a:ext cx="1080000" cy="1542000"/>
          </a:xfrm>
          <a:prstGeom prst="rect">
            <a:avLst/>
          </a:prstGeom>
        </p:spPr>
      </p:pic>
      <p:pic>
        <p:nvPicPr>
          <p:cNvPr id="10" name="Immagine 9" descr="images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212976"/>
            <a:ext cx="1080000" cy="1537500"/>
          </a:xfrm>
          <a:prstGeom prst="rect">
            <a:avLst/>
          </a:prstGeom>
        </p:spPr>
      </p:pic>
      <p:pic>
        <p:nvPicPr>
          <p:cNvPr id="11" name="Immagine 10" descr="images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5085184"/>
            <a:ext cx="1080000" cy="1529999"/>
          </a:xfrm>
          <a:prstGeom prst="rect">
            <a:avLst/>
          </a:prstGeom>
        </p:spPr>
      </p:pic>
      <p:pic>
        <p:nvPicPr>
          <p:cNvPr id="12" name="Immagine 11" descr="imag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12360" y="1340768"/>
            <a:ext cx="1080000" cy="1529999"/>
          </a:xfrm>
          <a:prstGeom prst="rect">
            <a:avLst/>
          </a:prstGeom>
        </p:spPr>
      </p:pic>
      <p:pic>
        <p:nvPicPr>
          <p:cNvPr id="13" name="Immagine 12" descr="NA02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91880" y="5085184"/>
            <a:ext cx="1080000" cy="1542000"/>
          </a:xfrm>
          <a:prstGeom prst="rect">
            <a:avLst/>
          </a:prstGeom>
        </p:spPr>
      </p:pic>
      <p:pic>
        <p:nvPicPr>
          <p:cNvPr id="14" name="Immagine 13" descr="PA02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31640" y="5085184"/>
            <a:ext cx="1080000" cy="1550615"/>
          </a:xfrm>
          <a:prstGeom prst="rect">
            <a:avLst/>
          </a:prstGeom>
        </p:spPr>
      </p:pic>
      <p:pic>
        <p:nvPicPr>
          <p:cNvPr id="15" name="Immagine 14" descr="PG02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11760" y="3212976"/>
            <a:ext cx="1080000" cy="1542000"/>
          </a:xfrm>
          <a:prstGeom prst="rect">
            <a:avLst/>
          </a:prstGeom>
        </p:spPr>
      </p:pic>
      <p:pic>
        <p:nvPicPr>
          <p:cNvPr id="16" name="Immagine 15" descr="PZ02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2120" y="5085184"/>
            <a:ext cx="1080000" cy="1542000"/>
          </a:xfrm>
          <a:prstGeom prst="rect">
            <a:avLst/>
          </a:prstGeom>
        </p:spPr>
      </p:pic>
      <p:pic>
        <p:nvPicPr>
          <p:cNvPr id="17" name="Immagine 16" descr="RM03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31640" y="3212976"/>
            <a:ext cx="1080000" cy="1542000"/>
          </a:xfrm>
          <a:prstGeom prst="rect">
            <a:avLst/>
          </a:prstGeom>
        </p:spPr>
      </p:pic>
      <p:pic>
        <p:nvPicPr>
          <p:cNvPr id="18" name="Immagine 17" descr="Stemma_Comando_Regionale_Lombardia_GDF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491880" y="1340768"/>
            <a:ext cx="1080000" cy="1542000"/>
          </a:xfrm>
          <a:prstGeom prst="rect">
            <a:avLst/>
          </a:prstGeom>
        </p:spPr>
      </p:pic>
      <p:pic>
        <p:nvPicPr>
          <p:cNvPr id="19" name="Immagine 18" descr="Stemma_Comando_Regionale_Piemonte_GDF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331640" y="1340768"/>
            <a:ext cx="1080000" cy="1542000"/>
          </a:xfrm>
          <a:prstGeom prst="rect">
            <a:avLst/>
          </a:prstGeom>
        </p:spPr>
      </p:pic>
      <p:pic>
        <p:nvPicPr>
          <p:cNvPr id="20" name="Immagine 19" descr="Stemma_Comando_Regionale_Valle_d'Aosta_GDF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85720" y="1340768"/>
            <a:ext cx="1080000" cy="1542000"/>
          </a:xfrm>
          <a:prstGeom prst="rect">
            <a:avLst/>
          </a:prstGeom>
        </p:spPr>
      </p:pic>
      <p:pic>
        <p:nvPicPr>
          <p:cNvPr id="21" name="Immagine 20" descr="TN021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572000" y="1340768"/>
            <a:ext cx="1080000" cy="1550615"/>
          </a:xfrm>
          <a:prstGeom prst="rect">
            <a:avLst/>
          </a:prstGeom>
        </p:spPr>
      </p:pic>
      <p:pic>
        <p:nvPicPr>
          <p:cNvPr id="22" name="Immagine 21" descr="TS021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732240" y="1340768"/>
            <a:ext cx="1080000" cy="1542000"/>
          </a:xfrm>
          <a:prstGeom prst="rect">
            <a:avLst/>
          </a:prstGeom>
        </p:spPr>
      </p:pic>
      <p:pic>
        <p:nvPicPr>
          <p:cNvPr id="23" name="Immagine 22" descr="VE022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652120" y="1340768"/>
            <a:ext cx="1080000" cy="1536000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179512" y="98072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Bell MT" pitchFamily="18" charset="0"/>
              </a:rPr>
              <a:t>Stemmi Italia Settentrionale:</a:t>
            </a:r>
            <a:endParaRPr lang="it-IT" b="1" dirty="0">
              <a:latin typeface="Bell MT" pitchFamily="18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79512" y="285293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Bell MT" pitchFamily="18" charset="0"/>
              </a:rPr>
              <a:t>Stemmi Italia Centrale:</a:t>
            </a:r>
            <a:endParaRPr lang="it-IT" b="1" dirty="0">
              <a:latin typeface="Bell MT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79512" y="472514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Bell MT" pitchFamily="18" charset="0"/>
              </a:rPr>
              <a:t>Stemmi Italia Meridionale:</a:t>
            </a:r>
            <a:endParaRPr lang="it-IT" b="1" dirty="0">
              <a:latin typeface="Bell MT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285852" y="3643314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b="1" dirty="0" smtClean="0">
                <a:ln w="19050">
                  <a:solidFill>
                    <a:srgbClr val="0070C0"/>
                  </a:solidFill>
                </a:ln>
                <a:solidFill>
                  <a:srgbClr val="FF99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Arabic" pitchFamily="18" charset="-78"/>
                <a:cs typeface="Adobe Arabic" pitchFamily="18" charset="-78"/>
              </a:rPr>
              <a:t>GUARDIA DI FINANZA</a:t>
            </a:r>
            <a:endParaRPr lang="it-IT" sz="8800" b="1" dirty="0">
              <a:ln w="19050">
                <a:solidFill>
                  <a:srgbClr val="0070C0"/>
                </a:solidFill>
              </a:ln>
              <a:solidFill>
                <a:srgbClr val="FF99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 cura di </a:t>
            </a:r>
            <a:r>
              <a:rPr lang="it-IT" b="1" i="1" dirty="0" smtClean="0"/>
              <a:t>Valerio Pozzi </a:t>
            </a:r>
            <a:r>
              <a:rPr lang="it-IT" b="1" dirty="0" smtClean="0"/>
              <a:t>e </a:t>
            </a:r>
            <a:r>
              <a:rPr lang="it-IT" b="1" i="1" dirty="0" smtClean="0"/>
              <a:t>Ilaria </a:t>
            </a:r>
            <a:r>
              <a:rPr lang="it-IT" b="1" i="1" dirty="0" err="1" smtClean="0"/>
              <a:t>Nava</a:t>
            </a:r>
            <a:r>
              <a:rPr lang="it-IT" b="1" i="1" dirty="0" smtClean="0"/>
              <a:t>            classe 3AAFM</a:t>
            </a:r>
            <a:endParaRPr lang="it-IT" b="1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it-IT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 CENA" pitchFamily="2" charset="0"/>
              </a:rPr>
              <a:t>Chi </a:t>
            </a:r>
            <a:r>
              <a:rPr lang="it-IT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 CENA" pitchFamily="2" charset="0"/>
              </a:rPr>
              <a:t>è</a:t>
            </a:r>
            <a:r>
              <a:rPr lang="it-IT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 CENA" pitchFamily="2" charset="0"/>
              </a:rPr>
              <a:t>?</a:t>
            </a:r>
            <a:endParaRPr lang="it-IT" sz="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4366" y="1643050"/>
            <a:ext cx="8729634" cy="52149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dirty="0" smtClean="0">
                <a:latin typeface="Bell MT" pitchFamily="18" charset="0"/>
              </a:rPr>
              <a:t>La guardia di finanza è un 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corpo</a:t>
            </a:r>
          </a:p>
          <a:p>
            <a:pPr algn="just">
              <a:buNone/>
            </a:pPr>
            <a:r>
              <a:rPr lang="it-IT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m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ilitare</a:t>
            </a:r>
            <a:r>
              <a:rPr lang="it-IT" dirty="0" smtClean="0">
                <a:latin typeface="Bell MT" pitchFamily="18" charset="0"/>
              </a:rPr>
              <a:t> dipendente dal Ministro</a:t>
            </a:r>
          </a:p>
          <a:p>
            <a:pPr algn="just">
              <a:buNone/>
            </a:pPr>
            <a:r>
              <a:rPr lang="it-IT" dirty="0">
                <a:latin typeface="Bell MT" pitchFamily="18" charset="0"/>
              </a:rPr>
              <a:t>d</a:t>
            </a:r>
            <a:r>
              <a:rPr lang="it-IT" dirty="0" smtClean="0">
                <a:latin typeface="Bell MT" pitchFamily="18" charset="0"/>
              </a:rPr>
              <a:t>ell’Economia e delle Finanze.</a:t>
            </a:r>
          </a:p>
          <a:p>
            <a:pPr algn="just">
              <a:buNone/>
            </a:pPr>
            <a:r>
              <a:rPr lang="it-IT" dirty="0" smtClean="0">
                <a:latin typeface="Bell MT" pitchFamily="18" charset="0"/>
              </a:rPr>
              <a:t>Esiste dall’8 aprile 1881, il numero</a:t>
            </a:r>
          </a:p>
          <a:p>
            <a:pPr algn="just">
              <a:buNone/>
            </a:pPr>
            <a:r>
              <a:rPr lang="it-IT" dirty="0" smtClean="0">
                <a:latin typeface="Bell MT" pitchFamily="18" charset="0"/>
              </a:rPr>
              <a:t>di emergenza è 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il 117</a:t>
            </a:r>
            <a:r>
              <a:rPr lang="it-IT" b="1" dirty="0" smtClean="0">
                <a:solidFill>
                  <a:srgbClr val="00B050"/>
                </a:solidFill>
                <a:latin typeface="Bell MT" pitchFamily="18" charset="0"/>
              </a:rPr>
              <a:t> </a:t>
            </a:r>
            <a:r>
              <a:rPr lang="it-IT" dirty="0" smtClean="0">
                <a:latin typeface="Bell MT" pitchFamily="18" charset="0"/>
              </a:rPr>
              <a:t>e al suo interno si trovano</a:t>
            </a:r>
          </a:p>
          <a:p>
            <a:pPr algn="just">
              <a:buNone/>
            </a:pPr>
            <a:r>
              <a:rPr lang="it-IT" dirty="0" smtClean="0">
                <a:latin typeface="Bell MT" pitchFamily="18" charset="0"/>
              </a:rPr>
              <a:t>la </a:t>
            </a:r>
            <a:r>
              <a:rPr lang="it-IT" i="1" dirty="0" smtClean="0">
                <a:latin typeface="Bell MT" pitchFamily="18" charset="0"/>
              </a:rPr>
              <a:t>polizia giudiziaria</a:t>
            </a:r>
            <a:r>
              <a:rPr lang="it-IT" dirty="0" smtClean="0">
                <a:latin typeface="Bell MT" pitchFamily="18" charset="0"/>
              </a:rPr>
              <a:t>, la </a:t>
            </a:r>
            <a:r>
              <a:rPr lang="it-IT" i="1" dirty="0" smtClean="0">
                <a:latin typeface="Bell MT" pitchFamily="18" charset="0"/>
              </a:rPr>
              <a:t>pubblica sicurezza</a:t>
            </a:r>
            <a:r>
              <a:rPr lang="it-IT" dirty="0" smtClean="0">
                <a:latin typeface="Bell MT" pitchFamily="18" charset="0"/>
              </a:rPr>
              <a:t>, la </a:t>
            </a:r>
          </a:p>
          <a:p>
            <a:pPr algn="just">
              <a:buNone/>
            </a:pPr>
            <a:r>
              <a:rPr lang="it-IT" i="1" dirty="0" smtClean="0">
                <a:latin typeface="Bell MT" pitchFamily="18" charset="0"/>
              </a:rPr>
              <a:t>polizia tributaria</a:t>
            </a:r>
            <a:r>
              <a:rPr lang="it-IT" dirty="0" smtClean="0">
                <a:latin typeface="Bell MT" pitchFamily="18" charset="0"/>
              </a:rPr>
              <a:t> e la </a:t>
            </a:r>
            <a:r>
              <a:rPr lang="it-IT" i="1" dirty="0" smtClean="0">
                <a:latin typeface="Bell MT" pitchFamily="18" charset="0"/>
              </a:rPr>
              <a:t>polizia amministrativa</a:t>
            </a:r>
            <a:r>
              <a:rPr lang="it-IT" dirty="0" smtClean="0">
                <a:latin typeface="Bell MT" pitchFamily="18" charset="0"/>
              </a:rPr>
              <a:t>.</a:t>
            </a:r>
          </a:p>
          <a:p>
            <a:pPr>
              <a:buNone/>
            </a:pPr>
            <a:endParaRPr lang="it-IT" sz="3400" dirty="0"/>
          </a:p>
        </p:txBody>
      </p:sp>
      <p:pic>
        <p:nvPicPr>
          <p:cNvPr id="7" name="Immagine 6" descr="guar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928670"/>
            <a:ext cx="2342634" cy="245302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it-IT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 CENA" pitchFamily="2" charset="0"/>
              </a:rPr>
              <a:t>Di che cosa si occupa?</a:t>
            </a:r>
            <a:endParaRPr lang="it-IT" sz="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contrasta</a:t>
            </a:r>
            <a:r>
              <a:rPr lang="it-IT" dirty="0" smtClean="0">
                <a:latin typeface="Bell MT" pitchFamily="18" charset="0"/>
              </a:rPr>
              <a:t> l’evasione fiscale;</a:t>
            </a:r>
            <a:endParaRPr lang="it-IT" b="1" i="1" dirty="0" smtClean="0">
              <a:solidFill>
                <a:schemeClr val="accent6"/>
              </a:solidFill>
              <a:latin typeface="Bell MT" pitchFamily="18" charset="0"/>
            </a:endParaRPr>
          </a:p>
          <a:p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controlla</a:t>
            </a:r>
            <a:r>
              <a:rPr lang="it-IT" dirty="0" smtClean="0">
                <a:ln>
                  <a:solidFill>
                    <a:schemeClr val="tx1"/>
                  </a:solidFill>
                </a:ln>
                <a:latin typeface="Bell MT" pitchFamily="18" charset="0"/>
              </a:rPr>
              <a:t> </a:t>
            </a:r>
            <a:r>
              <a:rPr lang="it-IT" dirty="0" smtClean="0">
                <a:latin typeface="Bell MT" pitchFamily="18" charset="0"/>
              </a:rPr>
              <a:t>la spesa pubblica e l’e-commerce;</a:t>
            </a:r>
          </a:p>
          <a:p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ostacola</a:t>
            </a:r>
            <a:r>
              <a:rPr lang="it-IT" dirty="0" smtClean="0">
                <a:latin typeface="Bell MT" pitchFamily="18" charset="0"/>
              </a:rPr>
              <a:t> la criminalità organizzata.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it-IT" sz="2400" dirty="0">
              <a:solidFill>
                <a:srgbClr val="FFFF00"/>
              </a:solidFill>
            </a:endParaRPr>
          </a:p>
          <a:p>
            <a:pPr>
              <a:buNone/>
            </a:pPr>
            <a:endParaRPr lang="it-IT" sz="2400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Marco\Desktop\SOL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18" y="3573016"/>
            <a:ext cx="3736162" cy="24991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2051" name="Picture 3" descr="C:\Users\Marco\Desktop\SCONTR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57628"/>
            <a:ext cx="3341293" cy="300037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it-IT" sz="8000" dirty="0" smtClean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latin typeface="AR CENA" pitchFamily="2" charset="0"/>
              </a:rPr>
              <a:t>I tributi</a:t>
            </a:r>
            <a:endParaRPr lang="it-IT" sz="8000" dirty="0">
              <a:ln w="38100">
                <a:solidFill>
                  <a:schemeClr val="tx1"/>
                </a:solidFill>
              </a:ln>
              <a:solidFill>
                <a:srgbClr val="00B050"/>
              </a:solidFill>
              <a:latin typeface="AR CEN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latin typeface="Bell MT" pitchFamily="18" charset="0"/>
              </a:rPr>
              <a:t>I 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tributi</a:t>
            </a:r>
            <a:r>
              <a:rPr lang="it-IT" dirty="0" smtClean="0">
                <a:latin typeface="Bell MT" pitchFamily="18" charset="0"/>
              </a:rPr>
              <a:t> sono un prelievo di ricchezza effettuati sulle economie private per effettuare servizi pubblici.</a:t>
            </a:r>
          </a:p>
          <a:p>
            <a:pPr>
              <a:buNone/>
            </a:pPr>
            <a:r>
              <a:rPr lang="it-IT" dirty="0" smtClean="0">
                <a:latin typeface="Bell MT" pitchFamily="18" charset="0"/>
              </a:rPr>
              <a:t>    Servono per finanziare i </a:t>
            </a:r>
            <a:r>
              <a:rPr lang="it-IT" i="1" u="sng" dirty="0" smtClean="0">
                <a:latin typeface="Bell MT" pitchFamily="18" charset="0"/>
              </a:rPr>
              <a:t>servizi sociali </a:t>
            </a:r>
            <a:r>
              <a:rPr lang="it-IT" dirty="0" smtClean="0">
                <a:latin typeface="Bell MT" pitchFamily="18" charset="0"/>
              </a:rPr>
              <a:t>richiesti dai cittadini. Il non pagamento di esse comporta </a:t>
            </a:r>
            <a:r>
              <a:rPr lang="it-IT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l’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evasione fiscale</a:t>
            </a:r>
            <a:r>
              <a:rPr lang="it-IT" dirty="0" smtClean="0">
                <a:latin typeface="Bell MT" pitchFamily="18" charset="0"/>
              </a:rPr>
              <a:t>, cioè un insieme di metodi mirati a eliminare o diminuire il prelievo dello Stato sul cittadino contribuente.</a:t>
            </a:r>
            <a:endParaRPr lang="it-IT" dirty="0">
              <a:latin typeface="Bell MT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01297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it-IT" sz="5400" b="1" i="1" dirty="0" smtClean="0">
                <a:solidFill>
                  <a:schemeClr val="accent6"/>
                </a:solidFill>
              </a:rPr>
              <a:t/>
            </a:r>
            <a:br>
              <a:rPr lang="it-IT" sz="5400" b="1" i="1" dirty="0" smtClean="0">
                <a:solidFill>
                  <a:schemeClr val="accent6"/>
                </a:solidFill>
              </a:rPr>
            </a:br>
            <a:r>
              <a:rPr lang="it-IT" sz="5700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latin typeface="AR CENA" pitchFamily="2" charset="0"/>
              </a:rPr>
              <a:t>L’evasione fiscale</a:t>
            </a:r>
            <a:endParaRPr lang="it-IT" sz="570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dirty="0" smtClean="0">
                <a:latin typeface="Bell MT" pitchFamily="18" charset="0"/>
              </a:rPr>
              <a:t>A sua volta causa:</a:t>
            </a:r>
          </a:p>
          <a:p>
            <a:r>
              <a:rPr lang="it-IT" dirty="0" smtClean="0">
                <a:latin typeface="Bell MT" pitchFamily="18" charset="0"/>
              </a:rPr>
              <a:t>iniquità sociale;</a:t>
            </a:r>
          </a:p>
          <a:p>
            <a:r>
              <a:rPr lang="it-IT" dirty="0" smtClean="0">
                <a:latin typeface="Bell MT" pitchFamily="18" charset="0"/>
              </a:rPr>
              <a:t>alterazione della 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concorrenza</a:t>
            </a:r>
            <a:r>
              <a:rPr lang="it-IT" dirty="0" smtClean="0">
                <a:latin typeface="Bell MT" pitchFamily="18" charset="0"/>
              </a:rPr>
              <a:t> </a:t>
            </a:r>
          </a:p>
          <a:p>
            <a:pPr>
              <a:buNone/>
            </a:pPr>
            <a:r>
              <a:rPr lang="it-IT" dirty="0" smtClean="0">
                <a:latin typeface="Bell MT" pitchFamily="18" charset="0"/>
              </a:rPr>
              <a:t>fra imprese;</a:t>
            </a:r>
          </a:p>
          <a:p>
            <a:r>
              <a:rPr lang="it-IT" dirty="0" smtClean="0">
                <a:latin typeface="Bell MT" pitchFamily="18" charset="0"/>
              </a:rPr>
              <a:t>problemi nel rapporto fra </a:t>
            </a:r>
          </a:p>
          <a:p>
            <a:pPr>
              <a:buNone/>
            </a:pP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Stato e cittadini;</a:t>
            </a:r>
          </a:p>
          <a:p>
            <a:r>
              <a:rPr lang="it-IT" dirty="0" smtClean="0">
                <a:latin typeface="Bell MT" pitchFamily="18" charset="0"/>
              </a:rPr>
              <a:t>limitazione della 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politica di </a:t>
            </a:r>
          </a:p>
          <a:p>
            <a:pPr>
              <a:buNone/>
            </a:pP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redistribuzione </a:t>
            </a:r>
            <a:r>
              <a:rPr lang="it-IT" dirty="0" smtClean="0">
                <a:latin typeface="Bell MT" pitchFamily="18" charset="0"/>
              </a:rPr>
              <a:t>del reddito.</a:t>
            </a:r>
          </a:p>
          <a:p>
            <a:pPr>
              <a:buNone/>
            </a:pPr>
            <a:endParaRPr lang="it-IT" dirty="0" smtClean="0">
              <a:latin typeface="Bell MT" pitchFamily="18" charset="0"/>
            </a:endParaRPr>
          </a:p>
          <a:p>
            <a:pPr>
              <a:buNone/>
            </a:pPr>
            <a:r>
              <a:rPr lang="it-IT" dirty="0" smtClean="0">
                <a:latin typeface="Bell MT" pitchFamily="18" charset="0"/>
              </a:rPr>
              <a:t>Ammonta a circa 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9,5 miliardi </a:t>
            </a:r>
          </a:p>
          <a:p>
            <a:pPr>
              <a:buNone/>
            </a:pPr>
            <a:r>
              <a:rPr lang="it-IT" dirty="0" smtClean="0">
                <a:latin typeface="Bell MT" pitchFamily="18" charset="0"/>
              </a:rPr>
              <a:t>l’anno.</a:t>
            </a:r>
          </a:p>
          <a:p>
            <a:endParaRPr lang="it-IT" dirty="0"/>
          </a:p>
        </p:txBody>
      </p:sp>
      <p:pic>
        <p:nvPicPr>
          <p:cNvPr id="4" name="Immagine 3" descr="evasion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34710"/>
            <a:ext cx="4211960" cy="55260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it-IT" sz="4800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latin typeface="AR CENA" pitchFamily="2" charset="0"/>
              </a:rPr>
              <a:t>La mappa dell’evasione fiscale in Italia</a:t>
            </a:r>
            <a:endParaRPr lang="it-IT" sz="480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latin typeface="AR CENA" pitchFamily="2" charset="0"/>
            </a:endParaRPr>
          </a:p>
        </p:txBody>
      </p:sp>
      <p:pic>
        <p:nvPicPr>
          <p:cNvPr id="4" name="Segnaposto contenuto 3" descr="evasi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8464280" cy="5589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it-IT" sz="6600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latin typeface="AR CENA" pitchFamily="2" charset="0"/>
              </a:rPr>
              <a:t>Diversi tipi di evasione</a:t>
            </a:r>
            <a:endParaRPr lang="it-IT" sz="660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latin typeface="AR CEN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evasione di massa</a:t>
            </a:r>
            <a:r>
              <a:rPr lang="it-IT" dirty="0" smtClean="0">
                <a:latin typeface="Bell MT" pitchFamily="18" charset="0"/>
              </a:rPr>
              <a:t>: i commercianti non emettono scontrini o fatture, e se li compilano è per una cifra inferiore a quella davvero incassata;</a:t>
            </a:r>
          </a:p>
          <a:p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frode fiscale</a:t>
            </a:r>
            <a:r>
              <a:rPr lang="it-IT" dirty="0" smtClean="0">
                <a:latin typeface="Bell MT" pitchFamily="18" charset="0"/>
              </a:rPr>
              <a:t>: l’emissione di fatture false per operazioni inesistenti;</a:t>
            </a:r>
          </a:p>
          <a:p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ll MT" pitchFamily="18" charset="0"/>
              </a:rPr>
              <a:t>fiscalità internazionale</a:t>
            </a:r>
            <a:r>
              <a:rPr lang="it-IT" dirty="0" smtClean="0">
                <a:latin typeface="Bell MT" pitchFamily="18" charset="0"/>
              </a:rPr>
              <a:t>: i ricavi vengono spostati all’estero per pagare meno tributi.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blitzquotidiano.it/wp/wp/wp-content/uploads/2012/06/evasione-fiscale-300x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305850" cy="314327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3078" name="Picture 6" descr="http://www.blitzquotidiano.it/wp/wp/wp-content/uploads/2012/11/scontrino-fisca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91" y="3645024"/>
            <a:ext cx="3212975" cy="321297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3074" name="Picture 2" descr="C:\Users\Marco\Desktop\fatture fal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928802"/>
            <a:ext cx="4253311" cy="364333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741</Words>
  <Application>Microsoft Office PowerPoint</Application>
  <PresentationFormat>Presentazione su schermo (4:3)</PresentationFormat>
  <Paragraphs>109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Progetto “Educazione alla cittadinanza e alla legalità economica A.S. 2012/13”</vt:lpstr>
      <vt:lpstr>Presentazione standard di PowerPoint</vt:lpstr>
      <vt:lpstr>Chi è?</vt:lpstr>
      <vt:lpstr>Di che cosa si occupa?</vt:lpstr>
      <vt:lpstr>I tributi</vt:lpstr>
      <vt:lpstr> L’evasione fiscale</vt:lpstr>
      <vt:lpstr>La mappa dell’evasione fiscale in Italia</vt:lpstr>
      <vt:lpstr>Diversi tipi di evasione</vt:lpstr>
      <vt:lpstr>Presentazione standard di PowerPoint</vt:lpstr>
      <vt:lpstr>L‘e-commerce</vt:lpstr>
      <vt:lpstr>Presentazione standard di PowerPoint</vt:lpstr>
      <vt:lpstr>Il diritto di recesso</vt:lpstr>
      <vt:lpstr>Consigli per gli acquisti</vt:lpstr>
      <vt:lpstr>La contraffazione</vt:lpstr>
      <vt:lpstr>La pirateria on-line</vt:lpstr>
      <vt:lpstr>I rischi</vt:lpstr>
      <vt:lpstr>Le truffe</vt:lpstr>
      <vt:lpstr>L’esportazione illegale di capitali</vt:lpstr>
      <vt:lpstr>Stemmi Comandi Regionali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</dc:creator>
  <cp:lastModifiedBy>Manu</cp:lastModifiedBy>
  <cp:revision>56</cp:revision>
  <dcterms:created xsi:type="dcterms:W3CDTF">2013-03-25T12:34:43Z</dcterms:created>
  <dcterms:modified xsi:type="dcterms:W3CDTF">2013-05-10T14:51:21Z</dcterms:modified>
</cp:coreProperties>
</file>