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289" r:id="rId4"/>
    <p:sldId id="287" r:id="rId5"/>
    <p:sldId id="288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82" r:id="rId17"/>
    <p:sldId id="281" r:id="rId18"/>
    <p:sldId id="283" r:id="rId19"/>
    <p:sldId id="268" r:id="rId20"/>
    <p:sldId id="269" r:id="rId21"/>
    <p:sldId id="270" r:id="rId22"/>
    <p:sldId id="271" r:id="rId23"/>
    <p:sldId id="273" r:id="rId24"/>
    <p:sldId id="274" r:id="rId25"/>
    <p:sldId id="275" r:id="rId26"/>
    <p:sldId id="277" r:id="rId27"/>
    <p:sldId id="284" r:id="rId28"/>
    <p:sldId id="285" r:id="rId29"/>
    <p:sldId id="272" r:id="rId30"/>
    <p:sldId id="290" r:id="rId31"/>
    <p:sldId id="279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-822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0761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“Inserisci qui una citazione”.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933700" y="891704"/>
            <a:ext cx="18542000" cy="8318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6800" y="1068296"/>
            <a:ext cx="10223500" cy="11595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Testo titolo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598400" y="3641951"/>
            <a:ext cx="10007600" cy="8851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6800" y="7162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6800" y="1066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701800" y="1071716"/>
            <a:ext cx="10185400" cy="11582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Testo titolo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hyperlink" Target="http://www.ilcommissariatodips.it" TargetMode="External"/><Relationship Id="rId4" Type="http://schemas.openxmlformats.org/officeDocument/2006/relationships/hyperlink" Target="http://www.poliziadistato.i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hyperlink" Target="mailto:PSICOLOGO@CONTROILBULLISMOVINC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://www.carabinieri.it/" TargetMode="External"/><Relationship Id="rId5" Type="http://schemas.openxmlformats.org/officeDocument/2006/relationships/hyperlink" Target="http://www.bullismo.orizzontescuola.it/" TargetMode="External"/><Relationship Id="rId4" Type="http://schemas.openxmlformats.org/officeDocument/2006/relationships/hyperlink" Target="http://www.smontailbullo.i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 rischi del web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2387600" y="6946900"/>
            <a:ext cx="20424774" cy="5397500"/>
          </a:xfrm>
        </p:spPr>
        <p:txBody>
          <a:bodyPr>
            <a:normAutofit fontScale="25000" lnSpcReduction="20000"/>
          </a:bodyPr>
          <a:lstStyle/>
          <a:p>
            <a:r>
              <a:rPr lang="it-IT" sz="14400" dirty="0"/>
              <a:t>INCONTRI con </a:t>
            </a:r>
          </a:p>
          <a:p>
            <a:endParaRPr lang="it-IT" sz="14400" dirty="0"/>
          </a:p>
          <a:p>
            <a:r>
              <a:rPr lang="it-IT" sz="14400" dirty="0"/>
              <a:t>Associazione «Vittime del Dovere»</a:t>
            </a:r>
          </a:p>
          <a:p>
            <a:r>
              <a:rPr lang="it-IT" sz="14400" dirty="0"/>
              <a:t>Polizia Postale</a:t>
            </a:r>
          </a:p>
          <a:p>
            <a:endParaRPr lang="it-IT" sz="14400" dirty="0"/>
          </a:p>
          <a:p>
            <a:r>
              <a:rPr lang="it-IT" sz="14400" dirty="0"/>
              <a:t>Concorso Aprile 2017 </a:t>
            </a:r>
          </a:p>
          <a:p>
            <a:endParaRPr lang="it-IT" sz="14400" dirty="0"/>
          </a:p>
          <a:p>
            <a:endParaRPr lang="it-IT" sz="14400" dirty="0"/>
          </a:p>
          <a:p>
            <a:r>
              <a:rPr lang="it-IT" sz="14400" dirty="0"/>
              <a:t>Elaborato a cura di alcuni  alunni  della 2Ae della classe  3D</a:t>
            </a:r>
          </a:p>
          <a:p>
            <a:r>
              <a:rPr lang="it-IT" sz="14400" dirty="0"/>
              <a:t>SCUOLA SECONDARIA 1^ GRADO MONTEVERDI</a:t>
            </a:r>
          </a:p>
          <a:p>
            <a:r>
              <a:rPr lang="it-IT" sz="14400" dirty="0"/>
              <a:t>MILANO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5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85825" y="2905759"/>
            <a:ext cx="5600699" cy="392366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475" y="2980055"/>
            <a:ext cx="4152900" cy="493522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 conseguenze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6927" indent="-566927" defTabSz="767715">
              <a:spcBef>
                <a:spcPts val="5400"/>
              </a:spcBef>
              <a:defRPr sz="4836"/>
            </a:pPr>
            <a:r>
              <a:t>1. disagio psicologico e fisico: parte dal mal di pancia e può arrivare fino al SUICIDIO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2. ritiro sociale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3. Svalutazione di se è delle proprie capacità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4. Insicurezza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5. Difficoltà nelle relazioni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6. Ansia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26">
        <p14:prism dir="r" isInverted="1"/>
      </p:transition>
    </mc:Choice>
    <mc:Fallback xmlns="">
      <p:transition spd="slow" advTm="10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meraImage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 l="4749" t="23069" r="191" b="24185"/>
          <a:stretch>
            <a:fillRect/>
          </a:stretch>
        </p:blipFill>
        <p:spPr>
          <a:xfrm>
            <a:off x="9404793" y="4376025"/>
            <a:ext cx="14696125" cy="6115777"/>
          </a:xfrm>
          <a:prstGeom prst="rect">
            <a:avLst/>
          </a:prstGeom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-366515" y="4877878"/>
            <a:ext cx="10007601" cy="3281928"/>
          </a:xfrm>
          <a:prstGeom prst="rect">
            <a:avLst/>
          </a:prstGeom>
        </p:spPr>
        <p:txBody>
          <a:bodyPr/>
          <a:lstStyle/>
          <a:p>
            <a:r>
              <a:t>Caratteristiche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43">
        <p14:prism dir="r" isInverted="1"/>
      </p:transition>
    </mc:Choice>
    <mc:Fallback xmlns="">
      <p:transition spd="slow" advTm="6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Bullo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Calo nel rendimento scolastico</a:t>
            </a:r>
          </a:p>
          <a:p>
            <a:r>
              <a:t>Difficoltà relazionali</a:t>
            </a:r>
          </a:p>
          <a:p>
            <a:r>
              <a:t>Disturbi nella condotta</a:t>
            </a:r>
          </a:p>
          <a:p>
            <a:r>
              <a:t>Comportamenti antisociali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54">
        <p14:prism dir="r" isInverted="1"/>
      </p:transition>
    </mc:Choice>
    <mc:Fallback xmlns="">
      <p:transition spd="slow" advTm="6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Osservatori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Difficoltà relazionali</a:t>
            </a:r>
          </a:p>
          <a:p>
            <a:r>
              <a:t>Insicurezza</a:t>
            </a:r>
          </a:p>
          <a:p>
            <a:r>
              <a:t>Paura</a:t>
            </a:r>
          </a:p>
          <a:p>
            <a:r>
              <a:t>Ansia sociale </a:t>
            </a:r>
          </a:p>
        </p:txBody>
      </p:sp>
      <p:pic>
        <p:nvPicPr>
          <p:cNvPr id="4" name="Immagine8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163300" y="4572001"/>
            <a:ext cx="9696450" cy="8572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62">
        <p14:prism dir="r" isInverted="1"/>
      </p:transition>
    </mc:Choice>
    <mc:Fallback xmlns="">
      <p:transition spd="slow" advTm="7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–pub</a:t>
            </a:r>
            <a:r>
              <a:rPr lang="it-IT" dirty="0"/>
              <a:t>b</a:t>
            </a:r>
            <a:r>
              <a:rPr dirty="0" err="1"/>
              <a:t>licità</a:t>
            </a:r>
            <a:r>
              <a:rPr dirty="0"/>
              <a:t> online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“Essere indifferenti significa essere complici”.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56">
        <p14:prism dir="r" isInverted="1"/>
      </p:transition>
    </mc:Choice>
    <mc:Fallback xmlns="">
      <p:transition spd="slow" advTm="5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2657475" y="371475"/>
            <a:ext cx="19579770" cy="4284109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Consigli</a:t>
            </a:r>
            <a:endParaRPr dirty="0"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13857275" y="5612169"/>
            <a:ext cx="10007601" cy="3207391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 </a:t>
            </a:r>
            <a:endParaRPr dirty="0"/>
          </a:p>
        </p:txBody>
      </p:sp>
      <p:pic>
        <p:nvPicPr>
          <p:cNvPr id="5" name="Immagine4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57600" y="4286250"/>
            <a:ext cx="18802350" cy="80168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69">
        <p14:prism dir="r" isInverted="1"/>
      </p:transition>
    </mc:Choice>
    <mc:Fallback xmlns="">
      <p:transition spd="slow" advTm="4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598" y="714375"/>
            <a:ext cx="23888701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Malattia</a:t>
            </a:r>
            <a:r>
              <a:rPr lang="it-IT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: cyberbullismo</a:t>
            </a:r>
          </a:p>
          <a:p>
            <a:pPr lvl="0" algn="just"/>
            <a:r>
              <a:rPr lang="it-IT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Diagnosi</a:t>
            </a:r>
            <a:r>
              <a:rPr lang="it-IT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:  fenomeno che si verifica in seguito alla divulgazione di immagini-informazioni private della vittima da parte del cyberbullo</a:t>
            </a:r>
          </a:p>
          <a:p>
            <a:pPr lvl="0" algn="just"/>
            <a:r>
              <a:rPr lang="it-IT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Possibili </a:t>
            </a:r>
            <a:r>
              <a:rPr lang="it-IT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complicazioni:</a:t>
            </a:r>
            <a:r>
              <a:rPr lang="it-IT" sz="4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silenzio</a:t>
            </a:r>
            <a:r>
              <a:rPr lang="it-IT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da parte della vittima/testimoni, mancanza di collaborazione da entrambe le parti</a:t>
            </a:r>
            <a:endParaRPr lang="it-IT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just"/>
            <a:r>
              <a:rPr lang="it-IT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Cura</a:t>
            </a:r>
            <a:r>
              <a:rPr lang="it-IT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: interventi di psicologi, dialoghi tra adulti specialisti e vittime o bulli:</a:t>
            </a:r>
          </a:p>
          <a:p>
            <a:pPr marL="108000" lvl="0" algn="just"/>
            <a:r>
              <a:rPr lang="it-IT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colloquio singolo con uno psicologo- ‘persona di fiducia’, in una situazione tale da          permettere la libera espressione di sentimenti, problemi e difficoltà da parte del ragazzo/a.</a:t>
            </a:r>
          </a:p>
          <a:p>
            <a:pPr algn="just"/>
            <a:r>
              <a:rPr lang="it-IT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Istruzioni per l'uso</a:t>
            </a:r>
            <a:r>
              <a:rPr lang="it-IT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: segnalazione del problema/confronto con altri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711"/>
      </p:ext>
    </p:extLst>
  </p:cSld>
  <p:clrMapOvr>
    <a:masterClrMapping/>
  </p:clrMapOvr>
  <p:transition spd="med" advTm="14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28825" y="1714500"/>
            <a:ext cx="2108835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it-IT" sz="5400" i="1" dirty="0">
                <a:latin typeface="Nimbus Roman No9 L" pitchFamily="18"/>
              </a:rPr>
              <a:t>ISTRUZIONI PER IL BUON UTILIZZO DEL CELLULARE SUI SOCIAL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endParaRPr lang="it-IT" sz="5400" i="1" dirty="0">
              <a:latin typeface="Nimbus Roman No9 L" pitchFamily="18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endParaRPr lang="it-IT" i="1" dirty="0">
              <a:latin typeface="Nimbus Roman No9 L" pitchFamily="18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it-IT" dirty="0"/>
              <a:t>impostare l'opzione per il profilo privato sui social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it-IT" dirty="0"/>
              <a:t>evitare la diffusione di foto private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it-IT" dirty="0"/>
              <a:t>rimanere nell'anonimato sui social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it-IT" dirty="0"/>
              <a:t>non chattare con sconosciuti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it-IT" dirty="0"/>
              <a:t>non dare informazioni personali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it-IT" dirty="0"/>
              <a:t>non dipendere dagli apparecchi elettronici e non passare la propria vita sui social</a:t>
            </a:r>
          </a:p>
          <a:p>
            <a:endParaRPr lang="it-IT" i="1" dirty="0">
              <a:latin typeface="Nimbus Roman No9 L" pitchFamily="18"/>
            </a:endParaRPr>
          </a:p>
          <a:p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57794"/>
      </p:ext>
    </p:extLst>
  </p:cSld>
  <p:clrMapOvr>
    <a:masterClrMapping/>
  </p:clrMapOvr>
  <p:transition spd="med" advTm="6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71725" y="1000125"/>
            <a:ext cx="15916275" cy="1089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hangingPunct="1"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7200" kern="1200" dirty="0">
              <a:solidFill>
                <a:schemeClr val="tx1"/>
              </a:solidFill>
              <a:latin typeface="Calibri"/>
            </a:endParaRPr>
          </a:p>
          <a:p>
            <a:pPr lvl="0" algn="l" defTabSz="914400" hangingPunct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200" kern="1200" dirty="0">
                <a:solidFill>
                  <a:schemeClr val="tx1"/>
                </a:solidFill>
                <a:latin typeface="Calibri"/>
              </a:rPr>
              <a:t>NO  a uso precoce del cellulare</a:t>
            </a:r>
          </a:p>
          <a:p>
            <a:pPr lvl="0" algn="l" defTabSz="914400" hangingPunct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200" kern="1200" dirty="0">
                <a:solidFill>
                  <a:schemeClr val="tx1"/>
                </a:solidFill>
                <a:latin typeface="Calibri"/>
              </a:rPr>
              <a:t>No a uso prolungato del cellulare</a:t>
            </a:r>
          </a:p>
          <a:p>
            <a:pPr lvl="0" algn="l" defTabSz="914400" hangingPunct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200" kern="1200" dirty="0">
                <a:solidFill>
                  <a:schemeClr val="tx1"/>
                </a:solidFill>
                <a:latin typeface="Calibri"/>
              </a:rPr>
              <a:t>Si a controllo genitoriale </a:t>
            </a:r>
          </a:p>
          <a:p>
            <a:pPr lvl="0" algn="l" defTabSz="914400" hangingPunct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200" kern="1200" dirty="0">
                <a:solidFill>
                  <a:schemeClr val="tx1"/>
                </a:solidFill>
                <a:latin typeface="Calibri"/>
              </a:rPr>
              <a:t>Si a condivisione con genitori o adulti dei temi riguardanti il cyberbullismo</a:t>
            </a:r>
          </a:p>
          <a:p>
            <a:pPr lvl="0" algn="l" defTabSz="914400" hangingPunct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200" kern="1200" dirty="0">
                <a:solidFill>
                  <a:schemeClr val="tx1"/>
                </a:solidFill>
                <a:latin typeface="Calibri"/>
              </a:rPr>
              <a:t>Si a partecipazione attiva a corsi, spettacoli, concorsi che insegnino empatia e a riferirsi ad adulti di riferimento</a:t>
            </a:r>
          </a:p>
          <a:p>
            <a:pPr lvl="0" algn="l" defTabSz="914400" hangingPunct="1"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400" kern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4240"/>
      </p:ext>
    </p:extLst>
  </p:cSld>
  <p:clrMapOvr>
    <a:masterClrMapping/>
  </p:clrMapOvr>
  <p:transition spd="med" advTm="10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ameraImage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 t="20091" b="20091"/>
          <a:stretch>
            <a:fillRect/>
          </a:stretch>
        </p:blipFill>
        <p:spPr>
          <a:xfrm rot="5400000">
            <a:off x="-2387649" y="4079330"/>
            <a:ext cx="12387189" cy="5557266"/>
          </a:xfrm>
          <a:prstGeom prst="rect">
            <a:avLst/>
          </a:prstGeom>
        </p:spPr>
      </p:pic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4889968" y="3178497"/>
            <a:ext cx="19621501" cy="2006601"/>
          </a:xfrm>
          <a:prstGeom prst="rect">
            <a:avLst/>
          </a:prstGeom>
        </p:spPr>
        <p:txBody>
          <a:bodyPr/>
          <a:lstStyle/>
          <a:p>
            <a:r>
              <a:t>Sexting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4889968" y="8987768"/>
            <a:ext cx="19621501" cy="1714501"/>
          </a:xfrm>
          <a:prstGeom prst="rect">
            <a:avLst/>
          </a:prstGeom>
        </p:spPr>
        <p:txBody>
          <a:bodyPr/>
          <a:lstStyle/>
          <a:p>
            <a:r>
              <a:t>Invio di immagini spinte tramite social in condizioni sexi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4">
        <p14:prism dir="r" isInverted="1"/>
      </p:transition>
    </mc:Choice>
    <mc:Fallback xmlns="">
      <p:transition spd="slow" advTm="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14450" y="485775"/>
            <a:ext cx="2123122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PER PARLARE DI CYBER BULLISMO dobbiamo spiegare ALCUNE COSE SUL BULLISMO</a:t>
            </a:r>
          </a:p>
          <a:p>
            <a:endParaRPr lang="it-IT" sz="5400" u="sng" dirty="0"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u="sng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SIGNIFICATO</a:t>
            </a:r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: Uno studente è oggetto di azioni di bullismo quando viene esposto , ripetutamente nel corso del tempo, agli atti offensivi praticati da uno o più compagni.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 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 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02" y="7000875"/>
            <a:ext cx="16442423" cy="56007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80175"/>
      </p:ext>
    </p:extLst>
  </p:cSld>
  <p:clrMapOvr>
    <a:masterClrMapping/>
  </p:clrMapOvr>
  <p:transition spd="med" advTm="9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Grooming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541046"/>
          </a:xfrm>
          <a:prstGeom prst="rect">
            <a:avLst/>
          </a:prstGeom>
        </p:spPr>
        <p:txBody>
          <a:bodyPr/>
          <a:lstStyle/>
          <a:p>
            <a:r>
              <a:t>Quando un adulto si finge minore per avere la sua fiducia, per poi incontrarlo ecc. per magari scopi sessuali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23">
        <p14:prism dir="r" isInverted="1"/>
      </p:transition>
    </mc:Choice>
    <mc:Fallback xmlns="">
      <p:transition spd="slow" advTm="7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2387600" y="3971925"/>
            <a:ext cx="6384925" cy="5210175"/>
          </a:xfrm>
          <a:prstGeom prst="rect">
            <a:avLst/>
          </a:prstGeom>
        </p:spPr>
        <p:txBody>
          <a:bodyPr/>
          <a:lstStyle/>
          <a:p>
            <a:r>
              <a:rPr dirty="0"/>
              <a:t>Come </a:t>
            </a:r>
            <a:r>
              <a:rPr dirty="0" err="1"/>
              <a:t>agire</a:t>
            </a:r>
            <a:endParaRPr dirty="0"/>
          </a:p>
        </p:txBody>
      </p:sp>
      <p:pic>
        <p:nvPicPr>
          <p:cNvPr id="3" name="Immagine3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258549" y="3571876"/>
            <a:ext cx="10544176" cy="85439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45">
        <p14:prism dir="r" isInverted="1"/>
      </p:transition>
    </mc:Choice>
    <mc:Fallback xmlns="">
      <p:transition spd="slow" advTm="8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2337316" y="1790700"/>
            <a:ext cx="20268684" cy="101473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1376" indent="-341376" algn="ctr" defTabSz="462280">
              <a:spcBef>
                <a:spcPts val="3300"/>
              </a:spcBef>
              <a:defRPr sz="2912"/>
            </a:pPr>
            <a:r>
              <a:rPr sz="4000" dirty="0" err="1"/>
              <a:t>Parlare</a:t>
            </a:r>
            <a:r>
              <a:rPr sz="4000" dirty="0"/>
              <a:t> con un </a:t>
            </a:r>
            <a:r>
              <a:rPr sz="4000" dirty="0" err="1"/>
              <a:t>adulto</a:t>
            </a: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r>
              <a:rPr sz="4000" dirty="0" err="1"/>
              <a:t>Telefono</a:t>
            </a:r>
            <a:r>
              <a:rPr sz="4000" dirty="0"/>
              <a:t> </a:t>
            </a:r>
            <a:r>
              <a:rPr sz="4000" dirty="0" err="1"/>
              <a:t>azzurro</a:t>
            </a: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r>
              <a:rPr sz="4000" dirty="0" err="1"/>
              <a:t>Polizia</a:t>
            </a: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r>
              <a:rPr sz="4000" dirty="0"/>
              <a:t>Stop it </a:t>
            </a:r>
            <a:r>
              <a:rPr sz="4000" dirty="0" err="1"/>
              <a:t>i</a:t>
            </a:r>
            <a:r>
              <a:rPr lang="it-IT" sz="4000" dirty="0"/>
              <a:t>s</a:t>
            </a:r>
            <a:r>
              <a:rPr sz="4000" dirty="0"/>
              <a:t> save the c</a:t>
            </a:r>
            <a:r>
              <a:rPr lang="it-IT" sz="4000" dirty="0"/>
              <a:t>h</a:t>
            </a:r>
            <a:r>
              <a:rPr sz="4000" dirty="0" err="1"/>
              <a:t>ildren</a:t>
            </a: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r>
              <a:rPr sz="4000" dirty="0"/>
              <a:t>Non </a:t>
            </a:r>
            <a:r>
              <a:rPr sz="4000" dirty="0" err="1"/>
              <a:t>cadere</a:t>
            </a:r>
            <a:r>
              <a:rPr sz="4000" dirty="0"/>
              <a:t> </a:t>
            </a:r>
            <a:r>
              <a:rPr sz="4000" dirty="0" err="1"/>
              <a:t>nella</a:t>
            </a:r>
            <a:r>
              <a:rPr sz="4000" dirty="0"/>
              <a:t> rete </a:t>
            </a:r>
          </a:p>
          <a:p>
            <a:pPr marL="341376" indent="-341376" algn="ctr" defTabSz="462280">
              <a:spcBef>
                <a:spcPts val="3300"/>
              </a:spcBef>
              <a:defRPr sz="2912"/>
            </a:pPr>
            <a:endParaRPr sz="4000" dirty="0"/>
          </a:p>
          <a:p>
            <a:pPr marL="341376" indent="-341376" algn="ctr" defTabSz="462280">
              <a:spcBef>
                <a:spcPts val="3300"/>
              </a:spcBef>
              <a:defRPr sz="2912"/>
            </a:pPr>
            <a:r>
              <a:rPr sz="4000" dirty="0" err="1"/>
              <a:t>Polizia</a:t>
            </a:r>
            <a:r>
              <a:rPr sz="4000" dirty="0"/>
              <a:t> </a:t>
            </a:r>
            <a:r>
              <a:rPr sz="4000" dirty="0" err="1"/>
              <a:t>postale</a:t>
            </a:r>
            <a:r>
              <a:rPr sz="4000" dirty="0"/>
              <a:t> e </a:t>
            </a:r>
            <a:r>
              <a:rPr sz="4000" dirty="0" err="1"/>
              <a:t>delle</a:t>
            </a:r>
            <a:r>
              <a:rPr sz="4000" dirty="0"/>
              <a:t> </a:t>
            </a:r>
            <a:r>
              <a:rPr sz="4000" dirty="0" err="1"/>
              <a:t>comunicazioni</a:t>
            </a:r>
            <a:endParaRPr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12">
        <p14:prism dir="r" isInverted="1"/>
      </p:transition>
    </mc:Choice>
    <mc:Fallback xmlns="">
      <p:transition spd="slow" advTm="8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cameraImage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 l="8091" t="11697" b="6173"/>
          <a:stretch>
            <a:fillRect/>
          </a:stretch>
        </p:blipFill>
        <p:spPr>
          <a:xfrm rot="5400000">
            <a:off x="13947345" y="3990014"/>
            <a:ext cx="10847541" cy="7269944"/>
          </a:xfrm>
          <a:prstGeom prst="rect">
            <a:avLst/>
          </a:prstGeom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Grooming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2022598" y="3648301"/>
            <a:ext cx="10007601" cy="8839201"/>
          </a:xfrm>
          <a:prstGeom prst="rect">
            <a:avLst/>
          </a:prstGeom>
        </p:spPr>
        <p:txBody>
          <a:bodyPr/>
          <a:lstStyle/>
          <a:p>
            <a:pPr marL="401574" indent="-401574" defTabSz="767715">
              <a:spcBef>
                <a:spcPts val="4900"/>
              </a:spcBef>
              <a:defRPr sz="3534"/>
            </a:pPr>
            <a:r>
              <a:t>Pedofilia online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Cyberbullismo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Truffe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Accessi abusivi a sistemi informatici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Estersioni a fondo sessuale 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Sostituzione di persona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Violazione del diritto di autore </a:t>
            </a:r>
          </a:p>
          <a:p>
            <a:pPr marL="401574" indent="-401574" defTabSz="767715">
              <a:spcBef>
                <a:spcPts val="4900"/>
              </a:spcBef>
              <a:defRPr sz="3534"/>
            </a:pPr>
            <a:r>
              <a:t>Violazione della privacy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702">
        <p14:prism dir="r" isInverted="1"/>
      </p:transition>
    </mc:Choice>
    <mc:Fallback xmlns="">
      <p:transition spd="slow" advTm="10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Cyber bullismo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half" idx="1"/>
          </p:nvPr>
        </p:nvSpPr>
        <p:spPr>
          <a:xfrm>
            <a:off x="1790700" y="5367571"/>
            <a:ext cx="20815300" cy="4930062"/>
          </a:xfrm>
          <a:prstGeom prst="rect">
            <a:avLst/>
          </a:prstGeom>
        </p:spPr>
        <p:txBody>
          <a:bodyPr/>
          <a:lstStyle/>
          <a:p>
            <a:r>
              <a:t>Il cyber bullismo indica un insieme di azioni di prepotenza, molestia, minaccia o ingiuria reiterate nel tempo, messe in atto da minori nei confronti di altri minori, effettuate tramite mezzo eletronici o spazi virtuali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73">
        <p14:prism dir="r" isInverted="1"/>
      </p:transition>
    </mc:Choice>
    <mc:Fallback xmlns="">
      <p:transition spd="slow" advTm="9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Sexting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3386137" y="3644900"/>
            <a:ext cx="20815301" cy="8839200"/>
          </a:xfrm>
          <a:prstGeom prst="rect">
            <a:avLst/>
          </a:prstGeom>
        </p:spPr>
        <p:txBody>
          <a:bodyPr/>
          <a:lstStyle/>
          <a:p>
            <a:r>
              <a:t>È l'invio di messaggi, testi, video sessualmente espliciti, principalmente tramite il telefono cellulare o tramite altri mezzi informatici.</a:t>
            </a:r>
          </a:p>
          <a:p>
            <a:r>
              <a:t>Se pubblichi non è più tuo!!!!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95">
        <p14:prism dir="r" isInverted="1"/>
      </p:transition>
    </mc:Choice>
    <mc:Fallback xmlns="">
      <p:transition spd="slow" advTm="9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6600" dirty="0"/>
              <a:t>CONTATTI UTILI</a:t>
            </a:r>
          </a:p>
          <a:p>
            <a:r>
              <a:rPr dirty="0" err="1"/>
              <a:t>Compartimento</a:t>
            </a:r>
            <a:r>
              <a:rPr dirty="0"/>
              <a:t> </a:t>
            </a:r>
            <a:r>
              <a:rPr dirty="0" err="1"/>
              <a:t>polizia</a:t>
            </a:r>
            <a:r>
              <a:rPr dirty="0"/>
              <a:t> </a:t>
            </a:r>
            <a:r>
              <a:rPr dirty="0" err="1"/>
              <a:t>postale</a:t>
            </a:r>
            <a:r>
              <a:rPr dirty="0"/>
              <a:t> e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comunicazioni</a:t>
            </a:r>
            <a:r>
              <a:rPr dirty="0"/>
              <a:t> Milano</a:t>
            </a:r>
          </a:p>
          <a:p>
            <a:r>
              <a:rPr u="sng" dirty="0">
                <a:hlinkClick r:id="rId4"/>
              </a:rPr>
              <a:t>www.poliziadistato.it</a:t>
            </a:r>
          </a:p>
          <a:p>
            <a:r>
              <a:rPr u="sng" dirty="0">
                <a:hlinkClick r:id="rId5"/>
              </a:rPr>
              <a:t>www.ilcommissariatodips.it</a:t>
            </a:r>
          </a:p>
          <a:p>
            <a:r>
              <a:rPr dirty="0" err="1"/>
              <a:t>Telefono</a:t>
            </a:r>
            <a:r>
              <a:rPr dirty="0"/>
              <a:t> </a:t>
            </a:r>
            <a:r>
              <a:rPr dirty="0" err="1"/>
              <a:t>azzurro</a:t>
            </a:r>
            <a:r>
              <a:rPr dirty="0"/>
              <a:t> </a:t>
            </a:r>
            <a:r>
              <a:rPr lang="it-IT" dirty="0"/>
              <a:t> </a:t>
            </a:r>
          </a:p>
          <a:p>
            <a:r>
              <a:rPr lang="it-IT" dirty="0"/>
              <a:t>19696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sz="5400" kern="150" dirty="0">
                <a:solidFill>
                  <a:schemeClr val="tx1"/>
                </a:solidFill>
                <a:latin typeface="Liberation Serif"/>
                <a:ea typeface="Droid Sans Fallback"/>
                <a:cs typeface="FreeSans"/>
              </a:rPr>
              <a:t>www.azzurro.it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75">
        <p14:prism dir="r" isInverted="1"/>
      </p:transition>
    </mc:Choice>
    <mc:Fallback xmlns="">
      <p:transition spd="slow" advTm="7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42899" y="942975"/>
            <a:ext cx="23002875" cy="1191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kern="150" dirty="0">
                <a:solidFill>
                  <a:schemeClr val="tx1"/>
                </a:solidFill>
                <a:latin typeface="Liberation Serif"/>
                <a:ea typeface="Droid Sans Fallback"/>
                <a:cs typeface="FreeSans"/>
              </a:rPr>
              <a:t> </a:t>
            </a:r>
          </a:p>
          <a:p>
            <a:r>
              <a:rPr lang="it-IT" sz="6000" kern="150" dirty="0">
                <a:solidFill>
                  <a:schemeClr val="tx1"/>
                </a:solidFill>
                <a:latin typeface="Liberation Serif"/>
                <a:ea typeface="Droid Sans Fallback"/>
                <a:cs typeface="FreeSans"/>
              </a:rPr>
              <a:t> </a:t>
            </a: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Il forum della solidarietà offre un servizio di ASSISTENZA PSICOLOGICA GRATUITA rivolto ai ragazzi, ai genitori ed agli insegnanti.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PER INFO E PRENOTAZIONI: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Chiama il NR. 02.58305733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Invia una e-mail a: </a:t>
            </a:r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  <a:hlinkClick r:id="rId4"/>
              </a:rPr>
              <a:t>PSICOLOGO@CONTROILBULLISMOVINCI</a:t>
            </a:r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TU.COM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Chiedi aiuto, tu hai il diritto di essere felice!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 err="1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Parlare,parlare,parlare</a:t>
            </a:r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!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54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54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endParaRPr lang="it-IT" sz="5400" kern="150" dirty="0">
              <a:latin typeface="Liberation Serif"/>
              <a:ea typeface="Droid Sans Fallback"/>
              <a:cs typeface="FreeSan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28803"/>
      </p:ext>
    </p:extLst>
  </p:cSld>
  <p:clrMapOvr>
    <a:masterClrMapping/>
  </p:clrMapOvr>
  <p:transition spd="med" advTm="9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1475" y="1228725"/>
            <a:ext cx="24660225" cy="1191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N° verde anti bullismo ministero dell'istruzione: 8669696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  <a:hlinkClick r:id="rId4"/>
              </a:rPr>
              <a:t>www.smontailbullo.it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  <a:hlinkClick r:id="rId5"/>
              </a:rPr>
              <a:t>www.bullismo.orizzontescuola.it</a:t>
            </a:r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Dottor. Oliviero Facchinetti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ACBS: sito costruito da ragazzi vittime di bullismo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vittime del dovere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N° servizio del tribunale di </a:t>
            </a:r>
            <a:r>
              <a:rPr lang="it-IT" sz="4800" kern="150" dirty="0" err="1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milano</a:t>
            </a:r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: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www.cyber bullismo.com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  <a:hlinkClick r:id="rId6"/>
              </a:rPr>
              <a:t>www.carabinieri.it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  <a:p>
            <a:pPr algn="just"/>
            <a:r>
              <a:rPr lang="it-IT" sz="4800" kern="1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it-IT" sz="4800" kern="150" dirty="0">
              <a:latin typeface="Liberation Serif"/>
              <a:ea typeface="Droid Sans Fallback"/>
              <a:cs typeface="FreeSan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48878"/>
      </p:ext>
    </p:extLst>
  </p:cSld>
  <p:clrMapOvr>
    <a:masterClrMapping/>
  </p:clrMapOvr>
  <p:transition spd="med" advTm="8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–</a:t>
            </a:r>
            <a:r>
              <a:rPr dirty="0" err="1"/>
              <a:t>vittimedeld</a:t>
            </a:r>
            <a:r>
              <a:rPr lang="it-IT" dirty="0"/>
              <a:t>over</a:t>
            </a:r>
            <a:r>
              <a:rPr dirty="0"/>
              <a:t>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4"/>
          </p:nvPr>
        </p:nvSpPr>
        <p:spPr>
          <a:xfrm>
            <a:off x="1418596" y="6000750"/>
            <a:ext cx="21559507" cy="952500"/>
          </a:xfrm>
          <a:prstGeom prst="rect">
            <a:avLst/>
          </a:prstGeom>
        </p:spPr>
        <p:txBody>
          <a:bodyPr/>
          <a:lstStyle/>
          <a:p>
            <a:r>
              <a:t>“Internet ha rivoluzionato il mondo che noi non conosciamo”.</a:t>
            </a:r>
          </a:p>
        </p:txBody>
      </p:sp>
      <p:pic>
        <p:nvPicPr>
          <p:cNvPr id="4" name="Immagine6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15200" y="342901"/>
            <a:ext cx="10115550" cy="49434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63">
        <p14:prism dir="r" isInverted="1"/>
      </p:transition>
    </mc:Choice>
    <mc:Fallback xmlns="">
      <p:transition spd="slow" advTm="7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349" y="2276475"/>
            <a:ext cx="8543925" cy="762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228850" y="2000250"/>
            <a:ext cx="1002982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 </a:t>
            </a:r>
            <a:endParaRPr lang="it-IT" sz="36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4800" u="sng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IL DANNO PUÒ ESSERE:</a:t>
            </a:r>
            <a:endParaRPr lang="it-IT" sz="36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4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Morale: </a:t>
            </a:r>
            <a:r>
              <a:rPr lang="it-IT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patire sofferenze fisiche/morali (lacrime, dolori…)</a:t>
            </a:r>
            <a:endParaRPr lang="it-IT" sz="36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4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Biologico: </a:t>
            </a:r>
            <a:r>
              <a:rPr lang="it-IT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riguarda la salute l’ integrità fisica e psichica della persona.</a:t>
            </a:r>
            <a:endParaRPr lang="it-IT" sz="36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4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Esistenziale: </a:t>
            </a:r>
            <a:r>
              <a:rPr lang="it-IT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danno alla persona, alla sua esistenza, alla vita di relazione e alla riservatezza.</a:t>
            </a:r>
            <a:endParaRPr lang="it-IT" sz="36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</p:txBody>
      </p:sp>
      <p:pic>
        <p:nvPicPr>
          <p:cNvPr id="5" name="Michelle (The Beatles) [piano cover]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87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54754"/>
      </p:ext>
    </p:extLst>
  </p:cSld>
  <p:clrMapOvr>
    <a:masterClrMapping/>
  </p:clrMapOvr>
  <p:transition spd="med" advTm="7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5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7600" y="0"/>
            <a:ext cx="19621500" cy="3543300"/>
          </a:xfrm>
        </p:spPr>
        <p:txBody>
          <a:bodyPr/>
          <a:lstStyle/>
          <a:p>
            <a:r>
              <a:rPr lang="it-IT" dirty="0"/>
              <a:t>PAROLA D’ORDINE «EMPATIA» sempre!</a:t>
            </a:r>
          </a:p>
        </p:txBody>
      </p:sp>
      <p:pic>
        <p:nvPicPr>
          <p:cNvPr id="4" name="cameraImage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 l="347" r="994" b="20499"/>
          <a:stretch>
            <a:fillRect/>
          </a:stretch>
        </p:blipFill>
        <p:spPr>
          <a:xfrm rot="21581409">
            <a:off x="4664451" y="4172181"/>
            <a:ext cx="15070384" cy="9115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0" y="0"/>
                </a:lnTo>
                <a:lnTo>
                  <a:pt x="0" y="21407"/>
                </a:lnTo>
                <a:lnTo>
                  <a:pt x="21529" y="21600"/>
                </a:lnTo>
                <a:lnTo>
                  <a:pt x="21600" y="0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148"/>
      </p:ext>
    </p:extLst>
  </p:cSld>
  <p:clrMapOvr>
    <a:masterClrMapping/>
  </p:clrMapOvr>
  <p:transition spd="med" advTm="7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Associazione </a:t>
            </a:r>
            <a:r>
              <a:rPr dirty="0"/>
              <a:t>VITTIME</a:t>
            </a:r>
            <a:r>
              <a:rPr lang="it-IT" dirty="0"/>
              <a:t> </a:t>
            </a:r>
            <a:r>
              <a:rPr dirty="0"/>
              <a:t>DEL</a:t>
            </a:r>
            <a:r>
              <a:rPr lang="it-IT" dirty="0"/>
              <a:t> </a:t>
            </a:r>
            <a:r>
              <a:rPr dirty="0"/>
              <a:t>DO</a:t>
            </a:r>
            <a:r>
              <a:rPr lang="it-IT" dirty="0"/>
              <a:t>VERE e Polizia Postale</a:t>
            </a:r>
            <a:endParaRPr dirty="0"/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RINGRAZI</a:t>
            </a:r>
            <a:r>
              <a:rPr lang="it-IT" dirty="0"/>
              <a:t>AMO</a:t>
            </a:r>
            <a:r>
              <a:rPr dirty="0"/>
              <a:t> L'ASSOCIAZIONE "VITTIME</a:t>
            </a:r>
            <a:r>
              <a:rPr lang="it-IT" dirty="0"/>
              <a:t> </a:t>
            </a:r>
            <a:r>
              <a:rPr dirty="0"/>
              <a:t>DEL</a:t>
            </a:r>
            <a:r>
              <a:rPr lang="it-IT" dirty="0"/>
              <a:t> </a:t>
            </a:r>
            <a:r>
              <a:rPr dirty="0"/>
              <a:t>DO</a:t>
            </a:r>
            <a:r>
              <a:rPr lang="it-IT" dirty="0"/>
              <a:t>VER</a:t>
            </a:r>
            <a:r>
              <a:rPr dirty="0"/>
              <a:t>E" CHE DA 10 ANNI ASSISTE TUTTI COLORO CHE SONO VITTIME DI CRIMINALITÀ COMUNE ORGANIZZATA E TERRORISMO</a:t>
            </a:r>
            <a:r>
              <a:rPr lang="it-IT" dirty="0"/>
              <a:t> e LA POLIZIA POSTALE  CHE CI HANNO  PERMESSO DI PARTECIPARE AL CONCORSO </a:t>
            </a:r>
          </a:p>
          <a:p>
            <a:endParaRPr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  <p:pic>
        <p:nvPicPr>
          <p:cNvPr id="3" name="Michelle (The Beatles) [piano cover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9750" y="11610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12">
        <p14:prism dir="r" isInverted="1"/>
      </p:transition>
    </mc:Choice>
    <mc:Fallback xmlns="">
      <p:transition spd="slow" advTm="11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086100"/>
            <a:ext cx="237744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u="sng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COSA FARE:</a:t>
            </a:r>
          </a:p>
          <a:p>
            <a:endParaRPr lang="it-IT" sz="54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-Esprimere sempre il tuo stato d’ animo;</a:t>
            </a: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-Tieni un diario su cosa sta accadendo;</a:t>
            </a: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-Parlarne con i tuoi genitori, insegnanti o amici o chiunque di tua fiducia.</a:t>
            </a: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 </a:t>
            </a:r>
          </a:p>
          <a:p>
            <a:pPr algn="just"/>
            <a:r>
              <a:rPr lang="it-IT" sz="5400" u="sng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PARLANE, PARLANE, PARLANE…!</a:t>
            </a:r>
            <a:endParaRPr lang="it-IT" sz="54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RICORDA: </a:t>
            </a:r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Non c’è niente che non va in te!!</a:t>
            </a:r>
          </a:p>
          <a:p>
            <a:pPr algn="just"/>
            <a:r>
              <a:rPr lang="it-IT" sz="5400" dirty="0">
                <a:latin typeface="Liberation Serif"/>
                <a:ea typeface="Times New Roman" panose="02020603050405020304" pitchFamily="18" charset="0"/>
                <a:cs typeface="Liberation Serif"/>
              </a:rPr>
              <a:t> </a:t>
            </a:r>
          </a:p>
          <a:p>
            <a:pPr algn="just"/>
            <a:r>
              <a:rPr lang="it-IT" sz="5400" dirty="0">
                <a:latin typeface="Liberation Serif"/>
                <a:ea typeface="Times New Roman" panose="02020603050405020304" pitchFamily="18" charset="0"/>
                <a:cs typeface="Liberation Serif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49387271"/>
      </p:ext>
    </p:extLst>
  </p:cSld>
  <p:clrMapOvr>
    <a:masterClrMapping/>
  </p:clrMapOvr>
  <p:transition spd="med" advTm="714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" y="1171575"/>
            <a:ext cx="23860125" cy="1067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dirty="0">
                <a:latin typeface="Liberation Serif"/>
                <a:ea typeface="Times New Roman" panose="02020603050405020304" pitchFamily="18" charset="0"/>
                <a:cs typeface="Liberation Serif"/>
              </a:rPr>
              <a:t> </a:t>
            </a:r>
            <a:endParaRPr lang="it-IT" sz="4000" dirty="0"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u="sng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CONSIGLI PER LA VITTIMA:</a:t>
            </a:r>
          </a:p>
          <a:p>
            <a:pPr algn="just"/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 difficile per il bullo prendersela con te se racconterai ad un amico ciò che ti sta succedendo oppure se si accorge che tutti lo sanno e possono segnalare;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 quando il bullo vuole provocarti fai finta di niente e allontanati. Se vuole qualcosa rispondi con un NO;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 il bullo si diverte quando reagisci. Senza la tua reazione si annoierà e ti lascerà stare;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 quando il bullo ti provoca o ti fa del male non reagire;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 fai capire al bullo che non hai paura così lo metterai in imbarazzo e molto probabilmente ti lascerà stare;</a:t>
            </a:r>
            <a:endParaRPr lang="it-IT" sz="4000" dirty="0">
              <a:solidFill>
                <a:schemeClr val="accent3">
                  <a:lumMod val="40000"/>
                  <a:lumOff val="60000"/>
                </a:schemeClr>
              </a:solidFill>
              <a:latin typeface="Liberation Serif"/>
              <a:ea typeface="Times New Roman" panose="02020603050405020304" pitchFamily="18" charset="0"/>
              <a:cs typeface="Liberation Serif"/>
            </a:endParaRPr>
          </a:p>
          <a:p>
            <a:pPr algn="just"/>
            <a:r>
              <a:rPr lang="it-IT" sz="5400" dirty="0">
                <a:solidFill>
                  <a:schemeClr val="accent3">
                    <a:lumMod val="40000"/>
                    <a:lumOff val="60000"/>
                  </a:schemeClr>
                </a:solidFill>
                <a:latin typeface="Liberation Serif"/>
                <a:ea typeface="Times New Roman" panose="02020603050405020304" pitchFamily="18" charset="0"/>
                <a:cs typeface="Liberation Serif"/>
              </a:rPr>
              <a:t>- se sai invece che qualcun altro subisce prepotenze dillo subito ad un adulto</a:t>
            </a:r>
            <a:endParaRPr lang="it-IT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88447"/>
      </p:ext>
    </p:extLst>
  </p:cSld>
  <p:clrMapOvr>
    <a:masterClrMapping/>
  </p:clrMapOvr>
  <p:transition spd="med" advTm="1042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571500" y="714375"/>
            <a:ext cx="9058276" cy="9801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Il </a:t>
            </a:r>
            <a:r>
              <a:rPr dirty="0" err="1"/>
              <a:t>cyberbullismo</a:t>
            </a:r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848" y="2534031"/>
            <a:ext cx="12490704" cy="83621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">
        <p14:prism dir="r" isInverted="1"/>
      </p:transition>
    </mc:Choice>
    <mc:Fallback xmlns="">
      <p:transition spd="slow" advTm="5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cameraImage.jp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 l="19346" t="8053" r="19346" b="2411"/>
          <a:stretch>
            <a:fillRect/>
          </a:stretch>
        </p:blipFill>
        <p:spPr>
          <a:xfrm>
            <a:off x="12598400" y="3641951"/>
            <a:ext cx="8625105" cy="9447213"/>
          </a:xfrm>
          <a:prstGeom prst="rect">
            <a:avLst/>
          </a:prstGeom>
        </p:spPr>
      </p:pic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Armi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Molti</a:t>
            </a:r>
            <a:r>
              <a:rPr dirty="0"/>
              <a:t> bambini o </a:t>
            </a:r>
            <a:r>
              <a:rPr dirty="0" err="1"/>
              <a:t>ragazzi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muniti</a:t>
            </a:r>
            <a:r>
              <a:rPr dirty="0"/>
              <a:t> fin </a:t>
            </a:r>
            <a:r>
              <a:rPr dirty="0" smtClean="0"/>
              <a:t>d</a:t>
            </a:r>
            <a:r>
              <a:rPr lang="it-IT" smtClean="0"/>
              <a:t>a piccoli</a:t>
            </a:r>
            <a:r>
              <a:rPr smtClean="0"/>
              <a:t> </a:t>
            </a:r>
            <a:r>
              <a:rPr dirty="0"/>
              <a:t>d</a:t>
            </a:r>
            <a:r>
              <a:rPr lang="it-IT" dirty="0"/>
              <a:t>i</a:t>
            </a:r>
            <a:r>
              <a:rPr dirty="0"/>
              <a:t> </a:t>
            </a:r>
            <a:r>
              <a:rPr dirty="0" err="1"/>
              <a:t>uno</a:t>
            </a:r>
            <a:r>
              <a:rPr dirty="0"/>
              <a:t> Smart phone </a:t>
            </a:r>
            <a:r>
              <a:rPr dirty="0" err="1"/>
              <a:t>che</a:t>
            </a:r>
            <a:r>
              <a:rPr dirty="0"/>
              <a:t> </a:t>
            </a:r>
            <a:r>
              <a:rPr lang="it-IT" dirty="0"/>
              <a:t>l</a:t>
            </a:r>
            <a:r>
              <a:rPr dirty="0" err="1"/>
              <a:t>i</a:t>
            </a:r>
            <a:r>
              <a:rPr dirty="0"/>
              <a:t> segue </a:t>
            </a:r>
            <a:r>
              <a:rPr dirty="0" err="1"/>
              <a:t>dovunque</a:t>
            </a:r>
            <a:r>
              <a:rPr dirty="0"/>
              <a:t>, </a:t>
            </a:r>
            <a:endParaRPr lang="it-IT" dirty="0"/>
          </a:p>
          <a:p>
            <a:r>
              <a:rPr lang="it-IT" dirty="0"/>
              <a:t>Se non lo si usa bene è paragonabile a un’arma</a:t>
            </a:r>
          </a:p>
          <a:p>
            <a:r>
              <a:rPr lang="it-IT" dirty="0"/>
              <a:t>Tutto ciò che si fa operando 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internet </a:t>
            </a:r>
            <a:r>
              <a:rPr lang="it-IT" dirty="0"/>
              <a:t>s</a:t>
            </a:r>
            <a:r>
              <a:rPr dirty="0" err="1"/>
              <a:t>i</a:t>
            </a:r>
            <a:r>
              <a:rPr lang="it-IT" dirty="0"/>
              <a:t> </a:t>
            </a:r>
            <a:r>
              <a:rPr lang="it-IT" dirty="0" err="1"/>
              <a:t>riper</a:t>
            </a:r>
            <a:r>
              <a:rPr dirty="0" err="1"/>
              <a:t>cuote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vita</a:t>
            </a:r>
            <a:r>
              <a:rPr lang="it-IT" dirty="0"/>
              <a:t> e non è virtuale ma reale!</a:t>
            </a:r>
            <a:endParaRPr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53">
        <p14:prism dir="r" isInverted="1"/>
      </p:transition>
    </mc:Choice>
    <mc:Fallback xmlns="">
      <p:transition spd="slow" advTm="6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Cos'è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3596554" y="3330838"/>
            <a:ext cx="18283178" cy="9467324"/>
          </a:xfrm>
          <a:prstGeom prst="rect">
            <a:avLst/>
          </a:prstGeom>
        </p:spPr>
        <p:txBody>
          <a:bodyPr/>
          <a:lstStyle/>
          <a:p>
            <a:pPr marL="463295" indent="-463295" defTabSz="627379">
              <a:spcBef>
                <a:spcPts val="4400"/>
              </a:spcBef>
              <a:defRPr sz="3952"/>
            </a:pPr>
            <a:r>
              <a:t>Il cyber bullismo è il bullismo sul web, per essere definito tale deve soddisfare i seguenti criteri:</a:t>
            </a:r>
          </a:p>
          <a:p>
            <a:pPr marL="463295" indent="-463295" defTabSz="627379">
              <a:spcBef>
                <a:spcPts val="4400"/>
              </a:spcBef>
              <a:defRPr sz="3952"/>
            </a:pPr>
            <a:r>
              <a:t>1. accessibilità e pervasività</a:t>
            </a:r>
          </a:p>
          <a:p>
            <a:pPr marL="463295" indent="-463295" defTabSz="627379">
              <a:spcBef>
                <a:spcPts val="4400"/>
              </a:spcBef>
              <a:defRPr sz="3952"/>
            </a:pPr>
            <a:r>
              <a:t>2. Pertinenza del fenomeno</a:t>
            </a:r>
          </a:p>
          <a:p>
            <a:pPr marL="463295" indent="-463295" defTabSz="627379">
              <a:spcBef>
                <a:spcPts val="4400"/>
              </a:spcBef>
              <a:defRPr sz="3952"/>
            </a:pPr>
            <a:r>
              <a:t>3. Mancanza di feedback emotivo</a:t>
            </a:r>
          </a:p>
          <a:p>
            <a:pPr marL="463295" indent="-463295" defTabSz="627379">
              <a:spcBef>
                <a:spcPts val="4400"/>
              </a:spcBef>
              <a:defRPr sz="3952"/>
            </a:pPr>
            <a:r>
              <a:t>4. Spettatori infiniti</a:t>
            </a:r>
          </a:p>
          <a:p>
            <a:pPr marL="463295" indent="-463295" defTabSz="627379">
              <a:spcBef>
                <a:spcPts val="4400"/>
              </a:spcBef>
              <a:defRPr sz="3952"/>
            </a:pPr>
            <a:r>
              <a:t>5. Moltiplicazione di cyberbullismo</a:t>
            </a:r>
          </a:p>
          <a:p>
            <a:pPr marL="463295" indent="-463295" defTabSz="627379">
              <a:spcBef>
                <a:spcPts val="4400"/>
              </a:spcBef>
              <a:defRPr sz="3952"/>
            </a:pPr>
            <a:r>
              <a:t>6. Sottovalutazione degli adulti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31">
        <p14:prism dir="r" isInverted="1"/>
      </p:transition>
    </mc:Choice>
    <mc:Fallback xmlns="">
      <p:transition spd="slow" advTm="6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Il </a:t>
            </a:r>
            <a:r>
              <a:rPr dirty="0" err="1"/>
              <a:t>cyberbullismo</a:t>
            </a:r>
            <a:r>
              <a:rPr dirty="0"/>
              <a:t> è un </a:t>
            </a:r>
            <a:r>
              <a:rPr dirty="0" err="1"/>
              <a:t>fenomeno</a:t>
            </a:r>
            <a:r>
              <a:rPr dirty="0"/>
              <a:t> </a:t>
            </a:r>
            <a:r>
              <a:rPr dirty="0" err="1"/>
              <a:t>sommerso</a:t>
            </a:r>
            <a:r>
              <a:rPr dirty="0"/>
              <a:t>, </a:t>
            </a:r>
            <a:r>
              <a:rPr dirty="0" err="1"/>
              <a:t>ovvero</a:t>
            </a:r>
            <a:r>
              <a:rPr dirty="0"/>
              <a:t> </a:t>
            </a:r>
            <a:r>
              <a:rPr dirty="0" err="1"/>
              <a:t>noi</a:t>
            </a:r>
            <a:r>
              <a:rPr dirty="0"/>
              <a:t> </a:t>
            </a:r>
            <a:r>
              <a:rPr dirty="0" err="1"/>
              <a:t>sappiamo</a:t>
            </a:r>
            <a:r>
              <a:rPr dirty="0"/>
              <a:t> solo un quarto di </a:t>
            </a:r>
            <a:r>
              <a:rPr dirty="0" err="1"/>
              <a:t>ciò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succede</a:t>
            </a:r>
            <a:r>
              <a:rPr dirty="0"/>
              <a:t> </a:t>
            </a:r>
            <a:r>
              <a:rPr dirty="0" err="1"/>
              <a:t>veramente</a:t>
            </a:r>
            <a:r>
              <a:rPr dirty="0"/>
              <a:t>!</a:t>
            </a:r>
          </a:p>
          <a:p>
            <a:r>
              <a:rPr dirty="0"/>
              <a:t>In Italia </a:t>
            </a:r>
            <a:r>
              <a:rPr dirty="0" err="1"/>
              <a:t>il</a:t>
            </a:r>
            <a:r>
              <a:rPr dirty="0"/>
              <a:t> 15% di </a:t>
            </a:r>
            <a:r>
              <a:rPr dirty="0" err="1"/>
              <a:t>ragazzi</a:t>
            </a:r>
            <a:r>
              <a:rPr dirty="0"/>
              <a:t> </a:t>
            </a:r>
            <a:r>
              <a:rPr dirty="0" err="1"/>
              <a:t>hanno</a:t>
            </a:r>
            <a:r>
              <a:rPr dirty="0"/>
              <a:t> </a:t>
            </a:r>
            <a:r>
              <a:rPr dirty="0" err="1"/>
              <a:t>ammesso</a:t>
            </a:r>
            <a:r>
              <a:rPr dirty="0"/>
              <a:t> di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stati</a:t>
            </a:r>
            <a:r>
              <a:rPr dirty="0"/>
              <a:t> </a:t>
            </a:r>
            <a:r>
              <a:rPr dirty="0" err="1"/>
              <a:t>vittima</a:t>
            </a:r>
            <a:r>
              <a:rPr dirty="0"/>
              <a:t> di </a:t>
            </a:r>
            <a:r>
              <a:rPr dirty="0" err="1"/>
              <a:t>cyberbullismo</a:t>
            </a:r>
            <a:r>
              <a:rPr dirty="0"/>
              <a:t>. </a:t>
            </a:r>
            <a:endParaRPr lang="it-IT" dirty="0"/>
          </a:p>
          <a:p>
            <a:r>
              <a:rPr dirty="0" err="1"/>
              <a:t>Però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dati</a:t>
            </a:r>
            <a:r>
              <a:rPr dirty="0"/>
              <a:t> </a:t>
            </a:r>
            <a:r>
              <a:rPr lang="it-IT" dirty="0"/>
              <a:t>sono solo parziali</a:t>
            </a:r>
            <a:r>
              <a:rPr dirty="0"/>
              <a:t> </a:t>
            </a:r>
            <a:r>
              <a:rPr dirty="0" err="1"/>
              <a:t>perché</a:t>
            </a:r>
            <a:r>
              <a:rPr dirty="0"/>
              <a:t> non </a:t>
            </a:r>
            <a:r>
              <a:rPr lang="it-IT" dirty="0"/>
              <a:t> tutto riesce ad emergere </a:t>
            </a:r>
            <a:endParaRPr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0" y="12890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94">
        <p14:prism dir="r" isInverted="1"/>
      </p:transition>
    </mc:Choice>
    <mc:Fallback xmlns="">
      <p:transition spd="slow" advTm="8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779</Words>
  <Application>Microsoft Office PowerPoint</Application>
  <PresentationFormat>Personalizzato</PresentationFormat>
  <Paragraphs>174</Paragraphs>
  <Slides>31</Slides>
  <Notes>0</Notes>
  <HiddenSlides>0</HiddenSlides>
  <MMClips>30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Gradient</vt:lpstr>
      <vt:lpstr>I rischi del web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cyberbullismo</vt:lpstr>
      <vt:lpstr>Armi</vt:lpstr>
      <vt:lpstr>Cos'è</vt:lpstr>
      <vt:lpstr>Presentazione standard di PowerPoint</vt:lpstr>
      <vt:lpstr>Le conseguenze</vt:lpstr>
      <vt:lpstr>Caratteristiche</vt:lpstr>
      <vt:lpstr>Bullo</vt:lpstr>
      <vt:lpstr>Osservatori</vt:lpstr>
      <vt:lpstr>Presentazione standard di PowerPoint</vt:lpstr>
      <vt:lpstr>Consigli</vt:lpstr>
      <vt:lpstr>Presentazione standard di PowerPoint</vt:lpstr>
      <vt:lpstr>Presentazione standard di PowerPoint</vt:lpstr>
      <vt:lpstr>Presentazione standard di PowerPoint</vt:lpstr>
      <vt:lpstr>Sexting</vt:lpstr>
      <vt:lpstr>Grooming</vt:lpstr>
      <vt:lpstr>Come agire</vt:lpstr>
      <vt:lpstr>Presentazione standard di PowerPoint</vt:lpstr>
      <vt:lpstr>Grooming</vt:lpstr>
      <vt:lpstr>Cyber bullismo</vt:lpstr>
      <vt:lpstr>Sexting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PAROLA D’ORDINE «EMPATIA» sempre!</vt:lpstr>
      <vt:lpstr>Associazione VITTIME DEL DOVERE e Polizia Postale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reati del web</dc:title>
  <dc:creator>mariagrazia toscano</dc:creator>
  <cp:lastModifiedBy>scuolamonteverdi</cp:lastModifiedBy>
  <cp:revision>56</cp:revision>
  <dcterms:modified xsi:type="dcterms:W3CDTF">2017-05-02T07:41:51Z</dcterms:modified>
</cp:coreProperties>
</file>