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4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601129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1643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1361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504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411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974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374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903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stateofmind.it" TargetMode="External"/><Relationship Id="rId5" Type="http://schemas.openxmlformats.org/officeDocument/2006/relationships/hyperlink" Target="http://www.dipendenze.com" TargetMode="External"/><Relationship Id="rId4" Type="http://schemas.openxmlformats.org/officeDocument/2006/relationships/hyperlink" Target="https://www.istitutobeck.com/psic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3"/>
        <p:cNvGrpSpPr/>
        <p:nvPr/>
      </p:nvGrpSpPr>
      <p:grpSpPr>
        <a:xfrm>
          <a:off x="0" y="0"/>
          <a:ext cx="0" cy="0"/>
          <a:chOff x="0" y="0"/>
          <a:chExt cx="0" cy="0"/>
        </a:xfrm>
      </p:grpSpPr>
      <p:sp>
        <p:nvSpPr>
          <p:cNvPr id="54" name="Shape 54"/>
          <p:cNvSpPr txBox="1"/>
          <p:nvPr/>
        </p:nvSpPr>
        <p:spPr>
          <a:xfrm>
            <a:off x="962075" y="741050"/>
            <a:ext cx="7038000" cy="332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7200" b="1" i="1">
                <a:solidFill>
                  <a:srgbClr val="FF0000"/>
                </a:solidFill>
              </a:rPr>
              <a:t>LA DIPENDENZA DA INTERNET</a:t>
            </a:r>
            <a:endParaRPr sz="7200" b="1" i="1">
              <a:solidFill>
                <a:srgbClr val="FF0000"/>
              </a:solidFill>
            </a:endParaRPr>
          </a:p>
        </p:txBody>
      </p:sp>
      <p:sp>
        <p:nvSpPr>
          <p:cNvPr id="55" name="Shape 55"/>
          <p:cNvSpPr txBox="1"/>
          <p:nvPr/>
        </p:nvSpPr>
        <p:spPr>
          <a:xfrm>
            <a:off x="5909275" y="4372900"/>
            <a:ext cx="3700800" cy="54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a:t>Valeria Sardini, Valeria Tardella, Sofia Vincenzotti, Ylenia Trulli, Laura Biagi, Alessia Giacci, Aurora Pontecorvo. </a:t>
            </a:r>
            <a:r>
              <a:rPr lang="it">
                <a:solidFill>
                  <a:srgbClr val="0B5394"/>
                </a:solidFill>
              </a:rPr>
              <a:t>4E</a:t>
            </a:r>
            <a:endParaRPr>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p:tgtEl>
                                          <p:spTgt spid="54"/>
                                        </p:tgtEl>
                                        <p:attrNameLst>
                                          <p:attrName>ppt_w</p:attrName>
                                        </p:attrNameLst>
                                      </p:cBhvr>
                                      <p:tavLst>
                                        <p:tav tm="0">
                                          <p:val>
                                            <p:strVal val="0"/>
                                          </p:val>
                                        </p:tav>
                                        <p:tav tm="100000">
                                          <p:val>
                                            <p:strVal val="#ppt_w"/>
                                          </p:val>
                                        </p:tav>
                                      </p:tavLst>
                                    </p:anim>
                                    <p:anim calcmode="lin" valueType="num">
                                      <p:cBhvr additive="base">
                                        <p:cTn id="8" dur="1000"/>
                                        <p:tgtEl>
                                          <p:spTgt spid="54"/>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1000"/>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9"/>
        <p:cNvGrpSpPr/>
        <p:nvPr/>
      </p:nvGrpSpPr>
      <p:grpSpPr>
        <a:xfrm>
          <a:off x="0" y="0"/>
          <a:ext cx="0" cy="0"/>
          <a:chOff x="0" y="0"/>
          <a:chExt cx="0" cy="0"/>
        </a:xfrm>
      </p:grpSpPr>
      <p:sp>
        <p:nvSpPr>
          <p:cNvPr id="60" name="Shape 60"/>
          <p:cNvSpPr txBox="1"/>
          <p:nvPr/>
        </p:nvSpPr>
        <p:spPr>
          <a:xfrm>
            <a:off x="53325" y="165300"/>
            <a:ext cx="6994800" cy="146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1600">
                <a:solidFill>
                  <a:srgbClr val="0B5394"/>
                </a:solidFill>
              </a:rPr>
              <a:t>Si parla di dipendenza quando la maggior parte del tempo e delle energie vengono spese in rete. Internet ha modificato ogni dimensione della vita pubblica e privata.  Questa dipendenza è soprattutto diffusa tra i giovani, di fatti l'87% dei ragazzi ha un pc e l'89% accesso a internet da casa. Internet è senza confini e senza limiti né di spazio né di tempo.</a:t>
            </a:r>
            <a:endParaRPr sz="1600">
              <a:solidFill>
                <a:srgbClr val="0B5394"/>
              </a:solidFill>
            </a:endParaRPr>
          </a:p>
        </p:txBody>
      </p:sp>
      <p:pic>
        <p:nvPicPr>
          <p:cNvPr id="61" name="Shape 61"/>
          <p:cNvPicPr preferRelativeResize="0"/>
          <p:nvPr/>
        </p:nvPicPr>
        <p:blipFill>
          <a:blip r:embed="rId3">
            <a:alphaModFix/>
          </a:blip>
          <a:stretch>
            <a:fillRect/>
          </a:stretch>
        </p:blipFill>
        <p:spPr>
          <a:xfrm>
            <a:off x="7003900" y="136800"/>
            <a:ext cx="2061075" cy="1525196"/>
          </a:xfrm>
          <a:prstGeom prst="rect">
            <a:avLst/>
          </a:prstGeom>
          <a:noFill/>
          <a:ln>
            <a:noFill/>
          </a:ln>
        </p:spPr>
      </p:pic>
      <p:pic>
        <p:nvPicPr>
          <p:cNvPr id="62" name="Shape 62"/>
          <p:cNvPicPr preferRelativeResize="0"/>
          <p:nvPr/>
        </p:nvPicPr>
        <p:blipFill>
          <a:blip r:embed="rId4">
            <a:alphaModFix/>
          </a:blip>
          <a:stretch>
            <a:fillRect/>
          </a:stretch>
        </p:blipFill>
        <p:spPr>
          <a:xfrm>
            <a:off x="392150" y="1915087"/>
            <a:ext cx="2683900" cy="2963874"/>
          </a:xfrm>
          <a:prstGeom prst="rect">
            <a:avLst/>
          </a:prstGeom>
          <a:noFill/>
          <a:ln>
            <a:noFill/>
          </a:ln>
        </p:spPr>
      </p:pic>
      <p:cxnSp>
        <p:nvCxnSpPr>
          <p:cNvPr id="63" name="Shape 63"/>
          <p:cNvCxnSpPr/>
          <p:nvPr/>
        </p:nvCxnSpPr>
        <p:spPr>
          <a:xfrm rot="10800000" flipH="1">
            <a:off x="3620500" y="3283000"/>
            <a:ext cx="1650600" cy="18300"/>
          </a:xfrm>
          <a:prstGeom prst="straightConnector1">
            <a:avLst/>
          </a:prstGeom>
          <a:noFill/>
          <a:ln w="9525" cap="flat" cmpd="sng">
            <a:solidFill>
              <a:schemeClr val="dk2"/>
            </a:solidFill>
            <a:prstDash val="solid"/>
            <a:round/>
            <a:headEnd type="none" w="med" len="med"/>
            <a:tailEnd type="triangle" w="med" len="med"/>
          </a:ln>
        </p:spPr>
      </p:cxnSp>
      <p:sp>
        <p:nvSpPr>
          <p:cNvPr id="64" name="Shape 64"/>
          <p:cNvSpPr txBox="1"/>
          <p:nvPr/>
        </p:nvSpPr>
        <p:spPr>
          <a:xfrm>
            <a:off x="5772775" y="1702650"/>
            <a:ext cx="2745000" cy="738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1800">
                <a:solidFill>
                  <a:srgbClr val="0B5394"/>
                </a:solidFill>
              </a:rPr>
              <a:t>Il telefono cellulare va di pari passo con internet e viene usato per consentire di essere contemporaneamente soli ma in compagnia. Rappresentando così un nuovo modo per comunicare e la possibilità di sviluppo ed apprendimento per i più piccoli</a:t>
            </a:r>
            <a:endParaRPr sz="180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2500"/>
                                        <p:tgtEl>
                                          <p:spTgt spid="61"/>
                                        </p:tgtEl>
                                        <p:attrNameLst>
                                          <p:attrName>ppt_w</p:attrName>
                                        </p:attrNameLst>
                                      </p:cBhvr>
                                      <p:tavLst>
                                        <p:tav tm="0">
                                          <p:val>
                                            <p:strVal val="0"/>
                                          </p:val>
                                        </p:tav>
                                        <p:tav tm="100000">
                                          <p:val>
                                            <p:strVal val="#ppt_w"/>
                                          </p:val>
                                        </p:tav>
                                      </p:tavLst>
                                    </p:anim>
                                    <p:anim calcmode="lin" valueType="num">
                                      <p:cBhvr additive="base">
                                        <p:cTn id="12" dur="2500"/>
                                        <p:tgtEl>
                                          <p:spTgt spid="61"/>
                                        </p:tgtEl>
                                        <p:attrNameLst>
                                          <p:attrName>ppt_h</p:attrName>
                                        </p:attrNameLst>
                                      </p:cBhvr>
                                      <p:tavLst>
                                        <p:tav tm="0">
                                          <p:val>
                                            <p:strVal val="0"/>
                                          </p:val>
                                        </p:tav>
                                        <p:tav tm="100000">
                                          <p:val>
                                            <p:strVal val="#ppt_h"/>
                                          </p:val>
                                        </p:tav>
                                      </p:tavLst>
                                    </p:anim>
                                  </p:childTnLst>
                                </p:cTn>
                              </p:par>
                            </p:childTnLst>
                          </p:cTn>
                        </p:par>
                        <p:par>
                          <p:cTn id="13" fill="hold">
                            <p:stCondLst>
                              <p:cond delay="3500"/>
                            </p:stCondLst>
                            <p:childTnLst>
                              <p:par>
                                <p:cTn id="14" presetID="10" presetClass="entr" presetSubtype="0" fill="hold"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childTnLst>
                          </p:cTn>
                        </p:par>
                        <p:par>
                          <p:cTn id="17" fill="hold">
                            <p:stCondLst>
                              <p:cond delay="4500"/>
                            </p:stCondLst>
                            <p:childTnLst>
                              <p:par>
                                <p:cTn id="18" presetID="2" presetClass="entr" presetSubtype="4"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1000"/>
                                        <p:tgtEl>
                                          <p:spTgt spid="63"/>
                                        </p:tgtEl>
                                        <p:attrNameLst>
                                          <p:attrName>ppt_y</p:attrName>
                                        </p:attrNameLst>
                                      </p:cBhvr>
                                      <p:tavLst>
                                        <p:tav tm="0">
                                          <p:val>
                                            <p:strVal val="#ppt_y+1"/>
                                          </p:val>
                                        </p:tav>
                                        <p:tav tm="100000">
                                          <p:val>
                                            <p:strVal val="#ppt_y"/>
                                          </p:val>
                                        </p:tav>
                                      </p:tavLst>
                                    </p:anim>
                                  </p:childTnLst>
                                </p:cTn>
                              </p:par>
                            </p:childTnLst>
                          </p:cTn>
                        </p:par>
                        <p:par>
                          <p:cTn id="21" fill="hold">
                            <p:stCondLst>
                              <p:cond delay="5500"/>
                            </p:stCondLst>
                            <p:childTnLst>
                              <p:par>
                                <p:cTn id="22" presetID="10"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8"/>
        <p:cNvGrpSpPr/>
        <p:nvPr/>
      </p:nvGrpSpPr>
      <p:grpSpPr>
        <a:xfrm>
          <a:off x="0" y="0"/>
          <a:ext cx="0" cy="0"/>
          <a:chOff x="0" y="0"/>
          <a:chExt cx="0" cy="0"/>
        </a:xfrm>
      </p:grpSpPr>
      <p:pic>
        <p:nvPicPr>
          <p:cNvPr id="69" name="Shape 69"/>
          <p:cNvPicPr preferRelativeResize="0"/>
          <p:nvPr/>
        </p:nvPicPr>
        <p:blipFill>
          <a:blip r:embed="rId3">
            <a:alphaModFix/>
          </a:blip>
          <a:stretch>
            <a:fillRect/>
          </a:stretch>
        </p:blipFill>
        <p:spPr>
          <a:xfrm>
            <a:off x="72975" y="79425"/>
            <a:ext cx="2717650" cy="2857500"/>
          </a:xfrm>
          <a:prstGeom prst="rect">
            <a:avLst/>
          </a:prstGeom>
          <a:noFill/>
          <a:ln>
            <a:noFill/>
          </a:ln>
        </p:spPr>
      </p:pic>
      <p:sp>
        <p:nvSpPr>
          <p:cNvPr id="70" name="Shape 70"/>
          <p:cNvSpPr txBox="1"/>
          <p:nvPr/>
        </p:nvSpPr>
        <p:spPr>
          <a:xfrm>
            <a:off x="3189525" y="223800"/>
            <a:ext cx="2366700" cy="27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1800">
                <a:solidFill>
                  <a:srgbClr val="0B5394"/>
                </a:solidFill>
              </a:rPr>
              <a:t>L’ingresso di internet e lo sviluppo tecnologico hanno sicuramente rivoluzionato la nostra vita, sia nel mondo della scuola che in quello della vita domestica.</a:t>
            </a:r>
            <a:endParaRPr sz="1800">
              <a:solidFill>
                <a:srgbClr val="0B5394"/>
              </a:solidFill>
            </a:endParaRPr>
          </a:p>
        </p:txBody>
      </p:sp>
      <p:pic>
        <p:nvPicPr>
          <p:cNvPr id="71" name="Shape 71"/>
          <p:cNvPicPr preferRelativeResize="0"/>
          <p:nvPr/>
        </p:nvPicPr>
        <p:blipFill>
          <a:blip r:embed="rId4">
            <a:alphaModFix/>
          </a:blip>
          <a:stretch>
            <a:fillRect/>
          </a:stretch>
        </p:blipFill>
        <p:spPr>
          <a:xfrm>
            <a:off x="5955150" y="152400"/>
            <a:ext cx="3036450" cy="2857500"/>
          </a:xfrm>
          <a:prstGeom prst="rect">
            <a:avLst/>
          </a:prstGeom>
          <a:noFill/>
          <a:ln>
            <a:noFill/>
          </a:ln>
        </p:spPr>
      </p:pic>
      <p:sp>
        <p:nvSpPr>
          <p:cNvPr id="72" name="Shape 72"/>
          <p:cNvSpPr txBox="1"/>
          <p:nvPr/>
        </p:nvSpPr>
        <p:spPr>
          <a:xfrm>
            <a:off x="784275" y="3219225"/>
            <a:ext cx="7268400" cy="18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1600">
                <a:solidFill>
                  <a:srgbClr val="0B5394"/>
                </a:solidFill>
              </a:rPr>
              <a:t>Prima del web il gioco d’azzardo era divertimento e acquisto di emozioni forti. In passato era più difficile praticare queste attività, ora invece con la possibilità di poterle praticare direttamente da casa con il proprio computer c’è un maggiore rischio di passare dal piacere alla dipendenza. Così come il gioco d’azzardo, internet, porta alla dipendenza che viene chiamata: ‘Internet Addiction’ dallo psichiatra </a:t>
            </a:r>
            <a:r>
              <a:rPr lang="it" sz="1600">
                <a:solidFill>
                  <a:srgbClr val="FF0000"/>
                </a:solidFill>
              </a:rPr>
              <a:t>Ivan Goldberg</a:t>
            </a:r>
            <a:r>
              <a:rPr lang="it" sz="1600">
                <a:solidFill>
                  <a:srgbClr val="0B5394"/>
                </a:solidFill>
              </a:rPr>
              <a:t>. </a:t>
            </a:r>
            <a:endParaRPr sz="1600">
              <a:solidFill>
                <a:srgbClr val="0B539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000"/>
                                        <p:tgtEl>
                                          <p:spTgt spid="69"/>
                                        </p:tgtEl>
                                        <p:attrNameLst>
                                          <p:attrName>ppt_w</p:attrName>
                                        </p:attrNameLst>
                                      </p:cBhvr>
                                      <p:tavLst>
                                        <p:tav tm="0">
                                          <p:val>
                                            <p:strVal val="0"/>
                                          </p:val>
                                        </p:tav>
                                        <p:tav tm="100000">
                                          <p:val>
                                            <p:strVal val="#ppt_w"/>
                                          </p:val>
                                        </p:tav>
                                      </p:tavLst>
                                    </p:anim>
                                    <p:anim calcmode="lin" valueType="num">
                                      <p:cBhvr additive="base">
                                        <p:cTn id="8" dur="1000"/>
                                        <p:tgtEl>
                                          <p:spTgt spid="69"/>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p:tgtEl>
                                          <p:spTgt spid="71"/>
                                        </p:tgtEl>
                                        <p:attrNameLst>
                                          <p:attrName>ppt_w</p:attrName>
                                        </p:attrNameLst>
                                      </p:cBhvr>
                                      <p:tavLst>
                                        <p:tav tm="0">
                                          <p:val>
                                            <p:strVal val="0"/>
                                          </p:val>
                                        </p:tav>
                                        <p:tav tm="100000">
                                          <p:val>
                                            <p:strVal val="#ppt_w"/>
                                          </p:val>
                                        </p:tav>
                                      </p:tavLst>
                                    </p:anim>
                                    <p:anim calcmode="lin" valueType="num">
                                      <p:cBhvr additive="base">
                                        <p:cTn id="13" dur="1000"/>
                                        <p:tgtEl>
                                          <p:spTgt spid="71"/>
                                        </p:tgtEl>
                                        <p:attrNameLst>
                                          <p:attrName>ppt_h</p:attrName>
                                        </p:attrNameLst>
                                      </p:cBhvr>
                                      <p:tavLst>
                                        <p:tav tm="0">
                                          <p:val>
                                            <p:strVal val="0"/>
                                          </p:val>
                                        </p:tav>
                                        <p:tav tm="100000">
                                          <p:val>
                                            <p:strVal val="#ppt_h"/>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1000"/>
                                        <p:tgtEl>
                                          <p:spTgt spid="7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1000"/>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6"/>
        <p:cNvGrpSpPr/>
        <p:nvPr/>
      </p:nvGrpSpPr>
      <p:grpSpPr>
        <a:xfrm>
          <a:off x="0" y="0"/>
          <a:ext cx="0" cy="0"/>
          <a:chOff x="0" y="0"/>
          <a:chExt cx="0" cy="0"/>
        </a:xfrm>
      </p:grpSpPr>
      <p:sp>
        <p:nvSpPr>
          <p:cNvPr id="77" name="Shape 77"/>
          <p:cNvSpPr txBox="1"/>
          <p:nvPr/>
        </p:nvSpPr>
        <p:spPr>
          <a:xfrm>
            <a:off x="155025" y="620175"/>
            <a:ext cx="5818500" cy="4304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1600">
                <a:solidFill>
                  <a:srgbClr val="FF0000"/>
                </a:solidFill>
              </a:rPr>
              <a:t>Ivan Goldberg</a:t>
            </a:r>
            <a:r>
              <a:rPr lang="it" sz="1600">
                <a:solidFill>
                  <a:srgbClr val="0B5394"/>
                </a:solidFill>
              </a:rPr>
              <a:t> ha descritto i sintomi caratteristici dell’Internet Addiction:</a:t>
            </a:r>
            <a:endParaRPr sz="1600">
              <a:solidFill>
                <a:srgbClr val="0B5394"/>
              </a:solidFill>
            </a:endParaRPr>
          </a:p>
          <a:p>
            <a:pPr marL="457200" lvl="0" indent="-330200" rtl="0">
              <a:spcBef>
                <a:spcPts val="0"/>
              </a:spcBef>
              <a:spcAft>
                <a:spcPts val="0"/>
              </a:spcAft>
              <a:buClr>
                <a:srgbClr val="0B5394"/>
              </a:buClr>
              <a:buSzPts val="1600"/>
              <a:buChar char="●"/>
            </a:pPr>
            <a:r>
              <a:rPr lang="it" sz="1600">
                <a:solidFill>
                  <a:srgbClr val="0B5394"/>
                </a:solidFill>
              </a:rPr>
              <a:t>Il bisogno di trascorrere il maggior tempo in rete e di connettersi sempre più spesso.</a:t>
            </a:r>
            <a:endParaRPr sz="1600">
              <a:solidFill>
                <a:srgbClr val="0B5394"/>
              </a:solidFill>
            </a:endParaRPr>
          </a:p>
          <a:p>
            <a:pPr marL="457200" lvl="0" indent="-330200" rtl="0">
              <a:spcBef>
                <a:spcPts val="0"/>
              </a:spcBef>
              <a:spcAft>
                <a:spcPts val="0"/>
              </a:spcAft>
              <a:buClr>
                <a:srgbClr val="0B5394"/>
              </a:buClr>
              <a:buSzPts val="1600"/>
              <a:buChar char="●"/>
            </a:pPr>
            <a:r>
              <a:rPr lang="it" sz="1600">
                <a:solidFill>
                  <a:srgbClr val="0B5394"/>
                </a:solidFill>
              </a:rPr>
              <a:t>La mancanza di interesse per ogni altra attività al di fuori della navigazione su internet</a:t>
            </a:r>
            <a:endParaRPr sz="1600">
              <a:solidFill>
                <a:srgbClr val="0B5394"/>
              </a:solidFill>
            </a:endParaRPr>
          </a:p>
          <a:p>
            <a:pPr marL="457200" lvl="0" indent="-330200" rtl="0">
              <a:spcBef>
                <a:spcPts val="0"/>
              </a:spcBef>
              <a:spcAft>
                <a:spcPts val="0"/>
              </a:spcAft>
              <a:buClr>
                <a:srgbClr val="0B5394"/>
              </a:buClr>
              <a:buSzPts val="1600"/>
              <a:buChar char="●"/>
            </a:pPr>
            <a:r>
              <a:rPr lang="it" sz="1600">
                <a:solidFill>
                  <a:srgbClr val="0B5394"/>
                </a:solidFill>
              </a:rPr>
              <a:t>Se l’abuso viene ridotto o interrotto, è possibile che nella persona si manifesti agitazione, sintomi depressivi e/o ansiosi.</a:t>
            </a:r>
            <a:endParaRPr sz="1600">
              <a:solidFill>
                <a:srgbClr val="0B5394"/>
              </a:solidFill>
            </a:endParaRPr>
          </a:p>
          <a:p>
            <a:pPr marL="457200" lvl="0" indent="-330200" rtl="0">
              <a:spcBef>
                <a:spcPts val="0"/>
              </a:spcBef>
              <a:spcAft>
                <a:spcPts val="0"/>
              </a:spcAft>
              <a:buClr>
                <a:srgbClr val="0B5394"/>
              </a:buClr>
              <a:buSzPts val="1600"/>
              <a:buChar char="●"/>
            </a:pPr>
            <a:r>
              <a:rPr lang="it" sz="1600">
                <a:solidFill>
                  <a:srgbClr val="0B5394"/>
                </a:solidFill>
              </a:rPr>
              <a:t>L’incapacità di interrompere o tenere sotto controllo l’utilizzo di internet.</a:t>
            </a:r>
            <a:endParaRPr sz="1600">
              <a:solidFill>
                <a:srgbClr val="0B5394"/>
              </a:solidFill>
            </a:endParaRPr>
          </a:p>
          <a:p>
            <a:pPr marL="457200" lvl="0" indent="-330200" rtl="0">
              <a:spcBef>
                <a:spcPts val="0"/>
              </a:spcBef>
              <a:spcAft>
                <a:spcPts val="0"/>
              </a:spcAft>
              <a:buClr>
                <a:srgbClr val="0B5394"/>
              </a:buClr>
              <a:buSzPts val="1600"/>
              <a:buChar char="●"/>
            </a:pPr>
            <a:r>
              <a:rPr lang="it" sz="1600">
                <a:solidFill>
                  <a:srgbClr val="0B5394"/>
                </a:solidFill>
              </a:rPr>
              <a:t>Continuare ad usare il web nonostante la consapevolezza di aver sviluppato problemi psicologici, sociali e fisici.</a:t>
            </a:r>
            <a:endParaRPr sz="1600">
              <a:solidFill>
                <a:srgbClr val="0B5394"/>
              </a:solidFill>
            </a:endParaRPr>
          </a:p>
        </p:txBody>
      </p:sp>
      <p:pic>
        <p:nvPicPr>
          <p:cNvPr id="78" name="Shape 78"/>
          <p:cNvPicPr preferRelativeResize="0"/>
          <p:nvPr/>
        </p:nvPicPr>
        <p:blipFill>
          <a:blip r:embed="rId3">
            <a:alphaModFix/>
          </a:blip>
          <a:stretch>
            <a:fillRect/>
          </a:stretch>
        </p:blipFill>
        <p:spPr>
          <a:xfrm>
            <a:off x="5973525" y="125025"/>
            <a:ext cx="2865675" cy="1937196"/>
          </a:xfrm>
          <a:prstGeom prst="rect">
            <a:avLst/>
          </a:prstGeom>
          <a:noFill/>
          <a:ln>
            <a:noFill/>
          </a:ln>
        </p:spPr>
      </p:pic>
      <p:pic>
        <p:nvPicPr>
          <p:cNvPr id="79" name="Shape 79"/>
          <p:cNvPicPr preferRelativeResize="0"/>
          <p:nvPr/>
        </p:nvPicPr>
        <p:blipFill>
          <a:blip r:embed="rId4">
            <a:alphaModFix/>
          </a:blip>
          <a:stretch>
            <a:fillRect/>
          </a:stretch>
        </p:blipFill>
        <p:spPr>
          <a:xfrm>
            <a:off x="6456750" y="2260225"/>
            <a:ext cx="1987675" cy="270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1000"/>
                                        <p:tgtEl>
                                          <p:spTgt spid="78"/>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1000"/>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3"/>
        <p:cNvGrpSpPr/>
        <p:nvPr/>
      </p:nvGrpSpPr>
      <p:grpSpPr>
        <a:xfrm>
          <a:off x="0" y="0"/>
          <a:ext cx="0" cy="0"/>
          <a:chOff x="0" y="0"/>
          <a:chExt cx="0" cy="0"/>
        </a:xfrm>
      </p:grpSpPr>
      <p:sp>
        <p:nvSpPr>
          <p:cNvPr id="84" name="Shape 84"/>
          <p:cNvSpPr txBox="1"/>
          <p:nvPr/>
        </p:nvSpPr>
        <p:spPr>
          <a:xfrm>
            <a:off x="63875" y="200600"/>
            <a:ext cx="6210600" cy="408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2000">
                <a:solidFill>
                  <a:srgbClr val="0B5394"/>
                </a:solidFill>
              </a:rPr>
              <a:t>I problemi psicologici e fisici che sono prodotti nell’individuo e sono dipesi dalla rete sono:</a:t>
            </a:r>
            <a:endParaRPr sz="2000">
              <a:solidFill>
                <a:srgbClr val="0B5394"/>
              </a:solidFill>
            </a:endParaRPr>
          </a:p>
          <a:p>
            <a:pPr marL="457200" lvl="0" indent="-355600" rtl="0">
              <a:spcBef>
                <a:spcPts val="0"/>
              </a:spcBef>
              <a:spcAft>
                <a:spcPts val="0"/>
              </a:spcAft>
              <a:buClr>
                <a:srgbClr val="0B5394"/>
              </a:buClr>
              <a:buSzPts val="2000"/>
              <a:buChar char="●"/>
            </a:pPr>
            <a:r>
              <a:rPr lang="it" sz="2000">
                <a:solidFill>
                  <a:srgbClr val="0B5394"/>
                </a:solidFill>
              </a:rPr>
              <a:t>Perdita o impoverimento delle relazioni interpersonali.</a:t>
            </a:r>
            <a:endParaRPr sz="2000">
              <a:solidFill>
                <a:srgbClr val="0B5394"/>
              </a:solidFill>
            </a:endParaRPr>
          </a:p>
          <a:p>
            <a:pPr marL="457200" lvl="0" indent="-355600" rtl="0">
              <a:spcBef>
                <a:spcPts val="0"/>
              </a:spcBef>
              <a:spcAft>
                <a:spcPts val="0"/>
              </a:spcAft>
              <a:buClr>
                <a:srgbClr val="0B5394"/>
              </a:buClr>
              <a:buSzPts val="2000"/>
              <a:buChar char="●"/>
            </a:pPr>
            <a:r>
              <a:rPr lang="it" sz="2000">
                <a:solidFill>
                  <a:srgbClr val="0B5394"/>
                </a:solidFill>
              </a:rPr>
              <a:t>Modificazione dell’umore.</a:t>
            </a:r>
            <a:endParaRPr sz="2000">
              <a:solidFill>
                <a:srgbClr val="0B5394"/>
              </a:solidFill>
            </a:endParaRPr>
          </a:p>
          <a:p>
            <a:pPr marL="457200" lvl="0" indent="-355600" rtl="0">
              <a:spcBef>
                <a:spcPts val="0"/>
              </a:spcBef>
              <a:spcAft>
                <a:spcPts val="0"/>
              </a:spcAft>
              <a:buClr>
                <a:srgbClr val="0B5394"/>
              </a:buClr>
              <a:buSzPts val="2000"/>
              <a:buChar char="●"/>
            </a:pPr>
            <a:r>
              <a:rPr lang="it" sz="2000">
                <a:solidFill>
                  <a:srgbClr val="0B5394"/>
                </a:solidFill>
              </a:rPr>
              <a:t>Tendenza a sostituire il mondo reale con quello virtuale.</a:t>
            </a:r>
            <a:endParaRPr sz="2000">
              <a:solidFill>
                <a:srgbClr val="0B5394"/>
              </a:solidFill>
            </a:endParaRPr>
          </a:p>
          <a:p>
            <a:pPr marL="457200" lvl="0" indent="-355600" rtl="0">
              <a:spcBef>
                <a:spcPts val="0"/>
              </a:spcBef>
              <a:spcAft>
                <a:spcPts val="0"/>
              </a:spcAft>
              <a:buClr>
                <a:srgbClr val="0B5394"/>
              </a:buClr>
              <a:buSzPts val="2000"/>
              <a:buChar char="●"/>
            </a:pPr>
            <a:r>
              <a:rPr lang="it" sz="2000">
                <a:solidFill>
                  <a:srgbClr val="0B5394"/>
                </a:solidFill>
              </a:rPr>
              <a:t>Veri e propri sintomi fisici, come il dolore al tunnel </a:t>
            </a:r>
            <a:endParaRPr sz="2000">
              <a:solidFill>
                <a:srgbClr val="0B5394"/>
              </a:solidFill>
            </a:endParaRPr>
          </a:p>
          <a:p>
            <a:pPr marL="0" lvl="0" indent="0" rtl="0">
              <a:spcBef>
                <a:spcPts val="0"/>
              </a:spcBef>
              <a:spcAft>
                <a:spcPts val="0"/>
              </a:spcAft>
              <a:buNone/>
            </a:pPr>
            <a:r>
              <a:rPr lang="it" sz="2000">
                <a:solidFill>
                  <a:srgbClr val="0B5394"/>
                </a:solidFill>
              </a:rPr>
              <a:t> carpale, collo, schiena e alla vista </a:t>
            </a:r>
            <a:endParaRPr sz="2000">
              <a:solidFill>
                <a:srgbClr val="0B5394"/>
              </a:solidFill>
            </a:endParaRPr>
          </a:p>
          <a:p>
            <a:pPr marL="0" lvl="0" indent="0" rtl="0">
              <a:spcBef>
                <a:spcPts val="0"/>
              </a:spcBef>
              <a:spcAft>
                <a:spcPts val="0"/>
              </a:spcAft>
              <a:buNone/>
            </a:pPr>
            <a:r>
              <a:rPr lang="it" sz="2000">
                <a:solidFill>
                  <a:srgbClr val="0B5394"/>
                </a:solidFill>
              </a:rPr>
              <a:t>che l’individuo può portarsi dietro </a:t>
            </a:r>
            <a:endParaRPr sz="2000">
              <a:solidFill>
                <a:srgbClr val="0B5394"/>
              </a:solidFill>
            </a:endParaRPr>
          </a:p>
          <a:p>
            <a:pPr marL="0" lvl="0" indent="0" rtl="0">
              <a:spcBef>
                <a:spcPts val="0"/>
              </a:spcBef>
              <a:spcAft>
                <a:spcPts val="0"/>
              </a:spcAft>
              <a:buNone/>
            </a:pPr>
            <a:r>
              <a:rPr lang="it" sz="2000">
                <a:solidFill>
                  <a:srgbClr val="0B5394"/>
                </a:solidFill>
              </a:rPr>
              <a:t>per tutta la vita.</a:t>
            </a:r>
            <a:endParaRPr sz="2000">
              <a:solidFill>
                <a:srgbClr val="0B5394"/>
              </a:solidFill>
            </a:endParaRPr>
          </a:p>
        </p:txBody>
      </p:sp>
      <p:pic>
        <p:nvPicPr>
          <p:cNvPr id="85" name="Shape 85"/>
          <p:cNvPicPr preferRelativeResize="0"/>
          <p:nvPr/>
        </p:nvPicPr>
        <p:blipFill>
          <a:blip r:embed="rId3">
            <a:alphaModFix/>
          </a:blip>
          <a:stretch>
            <a:fillRect/>
          </a:stretch>
        </p:blipFill>
        <p:spPr>
          <a:xfrm>
            <a:off x="6764275" y="152400"/>
            <a:ext cx="2227325" cy="2227325"/>
          </a:xfrm>
          <a:prstGeom prst="rect">
            <a:avLst/>
          </a:prstGeom>
          <a:noFill/>
          <a:ln>
            <a:noFill/>
          </a:ln>
        </p:spPr>
      </p:pic>
      <p:pic>
        <p:nvPicPr>
          <p:cNvPr id="86" name="Shape 86"/>
          <p:cNvPicPr preferRelativeResize="0"/>
          <p:nvPr/>
        </p:nvPicPr>
        <p:blipFill>
          <a:blip r:embed="rId4">
            <a:alphaModFix/>
          </a:blip>
          <a:stretch>
            <a:fillRect/>
          </a:stretch>
        </p:blipFill>
        <p:spPr>
          <a:xfrm>
            <a:off x="4178850" y="2699450"/>
            <a:ext cx="4762500" cy="2366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000"/>
                                        <p:tgtEl>
                                          <p:spTgt spid="85"/>
                                        </p:tgtEl>
                                        <p:attrNameLst>
                                          <p:attrName>ppt_w</p:attrName>
                                        </p:attrNameLst>
                                      </p:cBhvr>
                                      <p:tavLst>
                                        <p:tav tm="0">
                                          <p:val>
                                            <p:strVal val="0"/>
                                          </p:val>
                                        </p:tav>
                                        <p:tav tm="100000">
                                          <p:val>
                                            <p:strVal val="#ppt_w"/>
                                          </p:val>
                                        </p:tav>
                                      </p:tavLst>
                                    </p:anim>
                                    <p:anim calcmode="lin" valueType="num">
                                      <p:cBhvr additive="base">
                                        <p:cTn id="12" dur="1000"/>
                                        <p:tgtEl>
                                          <p:spTgt spid="85"/>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1000"/>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0"/>
        <p:cNvGrpSpPr/>
        <p:nvPr/>
      </p:nvGrpSpPr>
      <p:grpSpPr>
        <a:xfrm>
          <a:off x="0" y="0"/>
          <a:ext cx="0" cy="0"/>
          <a:chOff x="0" y="0"/>
          <a:chExt cx="0" cy="0"/>
        </a:xfrm>
      </p:grpSpPr>
      <p:sp>
        <p:nvSpPr>
          <p:cNvPr id="91" name="Shape 91"/>
          <p:cNvSpPr txBox="1"/>
          <p:nvPr/>
        </p:nvSpPr>
        <p:spPr>
          <a:xfrm>
            <a:off x="364775" y="164150"/>
            <a:ext cx="7305000" cy="70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a:solidFill>
                  <a:srgbClr val="0B5394"/>
                </a:solidFill>
              </a:rPr>
              <a:t>Il sopravvento e di conseguenza la dipendenza da internet ad oggi si è sviluppata in tutte le fasce di età.</a:t>
            </a:r>
            <a:endParaRPr>
              <a:solidFill>
                <a:srgbClr val="0B5394"/>
              </a:solidFill>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sp>
        <p:nvSpPr>
          <p:cNvPr id="92" name="Shape 92"/>
          <p:cNvSpPr txBox="1"/>
          <p:nvPr/>
        </p:nvSpPr>
        <p:spPr>
          <a:xfrm>
            <a:off x="237100" y="811650"/>
            <a:ext cx="5070600" cy="114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a:solidFill>
                <a:srgbClr val="0B5394"/>
              </a:solidFill>
            </a:endParaRPr>
          </a:p>
          <a:p>
            <a:pPr marL="0" lvl="0" indent="0">
              <a:spcBef>
                <a:spcPts val="0"/>
              </a:spcBef>
              <a:spcAft>
                <a:spcPts val="0"/>
              </a:spcAft>
              <a:buClr>
                <a:schemeClr val="dk1"/>
              </a:buClr>
              <a:buSzPts val="1100"/>
              <a:buFont typeface="Arial"/>
              <a:buNone/>
            </a:pPr>
            <a:r>
              <a:rPr lang="it">
                <a:solidFill>
                  <a:srgbClr val="0B5394"/>
                </a:solidFill>
              </a:rPr>
              <a:t>Per i bambini, è facile trarne dipendenza grazie al facile accesso ad alcuni siti che gli consentono la visione di cartoni animati (YouTube, ad esempio) in qualsiasi momento o luogo essi si trovino.</a:t>
            </a:r>
            <a:endParaRPr>
              <a:solidFill>
                <a:srgbClr val="0B5394"/>
              </a:solidFill>
            </a:endParaRPr>
          </a:p>
          <a:p>
            <a:pPr marL="0" lvl="0" indent="0">
              <a:spcBef>
                <a:spcPts val="0"/>
              </a:spcBef>
              <a:spcAft>
                <a:spcPts val="0"/>
              </a:spcAft>
              <a:buNone/>
            </a:pPr>
            <a:endParaRPr/>
          </a:p>
        </p:txBody>
      </p:sp>
      <p:sp>
        <p:nvSpPr>
          <p:cNvPr id="93" name="Shape 93"/>
          <p:cNvSpPr txBox="1"/>
          <p:nvPr/>
        </p:nvSpPr>
        <p:spPr>
          <a:xfrm>
            <a:off x="4991525" y="2307300"/>
            <a:ext cx="4012800" cy="124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a:solidFill>
                  <a:srgbClr val="0B5394"/>
                </a:solidFill>
              </a:rPr>
              <a:t>Per gli adolescenti, soggetti principali sui quali ricade la dipendenza, invece, è frequente l’uso dei Social Networks (Facebook, Instagram, Snapchat ecc..) e di giochi online.</a:t>
            </a:r>
            <a:endParaRPr>
              <a:solidFill>
                <a:srgbClr val="0B5394"/>
              </a:solidFill>
            </a:endParaRPr>
          </a:p>
        </p:txBody>
      </p:sp>
      <p:sp>
        <p:nvSpPr>
          <p:cNvPr id="94" name="Shape 94"/>
          <p:cNvSpPr txBox="1"/>
          <p:nvPr/>
        </p:nvSpPr>
        <p:spPr>
          <a:xfrm>
            <a:off x="237100" y="4158600"/>
            <a:ext cx="4578000" cy="98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a:solidFill>
                  <a:srgbClr val="0B5394"/>
                </a:solidFill>
              </a:rPr>
              <a:t>Per gli adulti, come già detto in precedenza si parla di dipendenza per il gioco d’azzardo, shopping compulsivo online e visione di materiale pornografico.</a:t>
            </a:r>
            <a:endParaRPr>
              <a:solidFill>
                <a:srgbClr val="0B5394"/>
              </a:solidFill>
            </a:endParaRPr>
          </a:p>
        </p:txBody>
      </p:sp>
      <p:pic>
        <p:nvPicPr>
          <p:cNvPr id="95" name="Shape 95"/>
          <p:cNvPicPr preferRelativeResize="0"/>
          <p:nvPr/>
        </p:nvPicPr>
        <p:blipFill>
          <a:blip r:embed="rId3">
            <a:alphaModFix/>
          </a:blip>
          <a:stretch>
            <a:fillRect/>
          </a:stretch>
        </p:blipFill>
        <p:spPr>
          <a:xfrm>
            <a:off x="5754525" y="811650"/>
            <a:ext cx="2375800" cy="1185575"/>
          </a:xfrm>
          <a:prstGeom prst="rect">
            <a:avLst/>
          </a:prstGeom>
          <a:noFill/>
          <a:ln>
            <a:noFill/>
          </a:ln>
        </p:spPr>
      </p:pic>
      <p:pic>
        <p:nvPicPr>
          <p:cNvPr id="96" name="Shape 96"/>
          <p:cNvPicPr preferRelativeResize="0"/>
          <p:nvPr/>
        </p:nvPicPr>
        <p:blipFill>
          <a:blip r:embed="rId4">
            <a:alphaModFix/>
          </a:blip>
          <a:stretch>
            <a:fillRect/>
          </a:stretch>
        </p:blipFill>
        <p:spPr>
          <a:xfrm>
            <a:off x="170625" y="2401775"/>
            <a:ext cx="1990724" cy="1306700"/>
          </a:xfrm>
          <a:prstGeom prst="rect">
            <a:avLst/>
          </a:prstGeom>
          <a:noFill/>
          <a:ln>
            <a:noFill/>
          </a:ln>
        </p:spPr>
      </p:pic>
      <p:pic>
        <p:nvPicPr>
          <p:cNvPr id="97" name="Shape 97"/>
          <p:cNvPicPr preferRelativeResize="0"/>
          <p:nvPr/>
        </p:nvPicPr>
        <p:blipFill>
          <a:blip r:embed="rId5">
            <a:alphaModFix/>
          </a:blip>
          <a:stretch>
            <a:fillRect/>
          </a:stretch>
        </p:blipFill>
        <p:spPr>
          <a:xfrm>
            <a:off x="5426300" y="3327475"/>
            <a:ext cx="3143250" cy="1771650"/>
          </a:xfrm>
          <a:prstGeom prst="rect">
            <a:avLst/>
          </a:prstGeom>
          <a:noFill/>
          <a:ln>
            <a:noFill/>
          </a:ln>
        </p:spPr>
      </p:pic>
      <p:pic>
        <p:nvPicPr>
          <p:cNvPr id="98" name="Shape 98"/>
          <p:cNvPicPr preferRelativeResize="0"/>
          <p:nvPr/>
        </p:nvPicPr>
        <p:blipFill>
          <a:blip r:embed="rId6">
            <a:alphaModFix/>
          </a:blip>
          <a:stretch>
            <a:fillRect/>
          </a:stretch>
        </p:blipFill>
        <p:spPr>
          <a:xfrm>
            <a:off x="2313749" y="2104050"/>
            <a:ext cx="2525376" cy="1894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p:tgtEl>
                                          <p:spTgt spid="9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1000"/>
                                        <p:tgtEl>
                                          <p:spTgt spid="92"/>
                                        </p:tgtEl>
                                      </p:cBhvr>
                                    </p:animEffect>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1000"/>
                                        <p:tgtEl>
                                          <p:spTgt spid="95"/>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1000"/>
                                        <p:tgtEl>
                                          <p:spTgt spid="93"/>
                                        </p:tgtEl>
                                        <p:attrNameLst>
                                          <p:attrName>ppt_x</p:attrName>
                                        </p:attrNameLst>
                                      </p:cBhvr>
                                      <p:tavLst>
                                        <p:tav tm="0">
                                          <p:val>
                                            <p:strVal val="#ppt_x+1"/>
                                          </p:val>
                                        </p:tav>
                                        <p:tav tm="100000">
                                          <p:val>
                                            <p:strVal val="#ppt_x"/>
                                          </p:val>
                                        </p:tav>
                                      </p:tavLst>
                                    </p:anim>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 calcmode="lin" valueType="num">
                                      <p:cBhvr additive="base">
                                        <p:cTn id="23" dur="1000"/>
                                        <p:tgtEl>
                                          <p:spTgt spid="98"/>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8" fill="hold" nodeType="afterEffect">
                                  <p:stCondLst>
                                    <p:cond delay="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1000"/>
                                        <p:tgtEl>
                                          <p:spTgt spid="96"/>
                                        </p:tgtEl>
                                        <p:attrNameLst>
                                          <p:attrName>ppt_x</p:attrName>
                                        </p:attrNameLst>
                                      </p:cBhvr>
                                      <p:tavLst>
                                        <p:tav tm="0">
                                          <p:val>
                                            <p:strVal val="#ppt_x-1"/>
                                          </p:val>
                                        </p:tav>
                                        <p:tav tm="100000">
                                          <p:val>
                                            <p:strVal val="#ppt_x"/>
                                          </p:val>
                                        </p:tav>
                                      </p:tavLst>
                                    </p:anim>
                                  </p:childTnLst>
                                </p:cTn>
                              </p:par>
                            </p:childTnLst>
                          </p:cTn>
                        </p:par>
                        <p:par>
                          <p:cTn id="28" fill="hold">
                            <p:stCondLst>
                              <p:cond delay="6000"/>
                            </p:stCondLst>
                            <p:childTnLst>
                              <p:par>
                                <p:cTn id="29" presetID="2" presetClass="entr" presetSubtype="4"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p:tgtEl>
                                          <p:spTgt spid="94"/>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2" presetClass="entr" presetSubtype="1"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additive="base">
                                        <p:cTn id="35" dur="1000"/>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Shape 103"/>
          <p:cNvSpPr txBox="1"/>
          <p:nvPr/>
        </p:nvSpPr>
        <p:spPr>
          <a:xfrm>
            <a:off x="304900" y="2989350"/>
            <a:ext cx="4573500" cy="190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sz="3000" b="1" i="1">
                <a:solidFill>
                  <a:srgbClr val="0000FF"/>
                </a:solidFill>
              </a:rPr>
              <a:t>Sitografia:</a:t>
            </a:r>
            <a:endParaRPr sz="3000" b="1" i="1">
              <a:solidFill>
                <a:srgbClr val="0000FF"/>
              </a:solidFill>
            </a:endParaRPr>
          </a:p>
          <a:p>
            <a:pPr marL="457200" lvl="0" indent="-355600" rtl="0">
              <a:spcBef>
                <a:spcPts val="0"/>
              </a:spcBef>
              <a:spcAft>
                <a:spcPts val="0"/>
              </a:spcAft>
              <a:buClr>
                <a:srgbClr val="0000FF"/>
              </a:buClr>
              <a:buSzPts val="2000"/>
              <a:buChar char="●"/>
            </a:pPr>
            <a:r>
              <a:rPr lang="it" sz="2000" u="sng">
                <a:solidFill>
                  <a:schemeClr val="hlink"/>
                </a:solidFill>
                <a:highlight>
                  <a:srgbClr val="FFFFFF"/>
                </a:highlight>
                <a:hlinkClick r:id="rId4"/>
              </a:rPr>
              <a:t>https://www.istitutobeck.com/psico</a:t>
            </a:r>
            <a:endParaRPr sz="2000">
              <a:solidFill>
                <a:srgbClr val="006621"/>
              </a:solidFill>
              <a:highlight>
                <a:srgbClr val="FFFFFF"/>
              </a:highlight>
            </a:endParaRPr>
          </a:p>
          <a:p>
            <a:pPr marL="457200" lvl="0" indent="-355600" rtl="0">
              <a:spcBef>
                <a:spcPts val="0"/>
              </a:spcBef>
              <a:spcAft>
                <a:spcPts val="0"/>
              </a:spcAft>
              <a:buClr>
                <a:srgbClr val="0000FF"/>
              </a:buClr>
              <a:buSzPts val="2000"/>
              <a:buChar char="●"/>
            </a:pPr>
            <a:r>
              <a:rPr lang="it" sz="2000" u="sng">
                <a:solidFill>
                  <a:schemeClr val="hlink"/>
                </a:solidFill>
                <a:highlight>
                  <a:srgbClr val="FFFFFF"/>
                </a:highlight>
                <a:hlinkClick r:id="rId5"/>
              </a:rPr>
              <a:t>www.dipendenze.com</a:t>
            </a:r>
            <a:endParaRPr sz="2000">
              <a:solidFill>
                <a:srgbClr val="006621"/>
              </a:solidFill>
              <a:highlight>
                <a:srgbClr val="FFFFFF"/>
              </a:highlight>
            </a:endParaRPr>
          </a:p>
          <a:p>
            <a:pPr marL="457200" lvl="0" indent="-355600" rtl="0">
              <a:spcBef>
                <a:spcPts val="0"/>
              </a:spcBef>
              <a:spcAft>
                <a:spcPts val="0"/>
              </a:spcAft>
              <a:buClr>
                <a:srgbClr val="0000FF"/>
              </a:buClr>
              <a:buSzPts val="2000"/>
              <a:buChar char="●"/>
            </a:pPr>
            <a:r>
              <a:rPr lang="it" sz="2000" u="sng">
                <a:solidFill>
                  <a:schemeClr val="hlink"/>
                </a:solidFill>
                <a:highlight>
                  <a:srgbClr val="FFFFFF"/>
                </a:highlight>
                <a:hlinkClick r:id="rId6"/>
              </a:rPr>
              <a:t>www.stateofmind.it</a:t>
            </a:r>
            <a:endParaRPr sz="2000">
              <a:solidFill>
                <a:srgbClr val="0000FF"/>
              </a:solidFill>
              <a:highlight>
                <a:srgbClr val="FFFFFF"/>
              </a:highlight>
            </a:endParaRPr>
          </a:p>
          <a:p>
            <a:pPr marL="0" lvl="0" indent="0" rtl="0">
              <a:spcBef>
                <a:spcPts val="0"/>
              </a:spcBef>
              <a:spcAft>
                <a:spcPts val="0"/>
              </a:spcAft>
              <a:buNone/>
            </a:pPr>
            <a:endParaRPr sz="1050">
              <a:solidFill>
                <a:srgbClr val="006621"/>
              </a:solidFill>
              <a:highlight>
                <a:srgbClr val="FFFFFF"/>
              </a:highlight>
            </a:endParaRPr>
          </a:p>
        </p:txBody>
      </p:sp>
      <p:sp>
        <p:nvSpPr>
          <p:cNvPr id="104" name="Shape 104"/>
          <p:cNvSpPr txBox="1"/>
          <p:nvPr/>
        </p:nvSpPr>
        <p:spPr>
          <a:xfrm>
            <a:off x="4732550" y="4467350"/>
            <a:ext cx="4507200" cy="103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it"/>
              <a:t>Valeria Sardini, Valeria Tardella, Laura Biagi, Ylenia Trulli, Sofia Vincenzotti, Cristiana Quattrocchi, Alessia Giacci, Aurora Pontecorvo. </a:t>
            </a:r>
            <a:r>
              <a:rPr lang="it">
                <a:solidFill>
                  <a:srgbClr val="0000FF"/>
                </a:solidFill>
              </a:rPr>
              <a:t>4E</a:t>
            </a:r>
            <a:endParaRPr>
              <a:solidFill>
                <a:srgbClr val="0000F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543</Words>
  <Application>Microsoft Office PowerPoint</Application>
  <PresentationFormat>Presentazione su schermo (16:9)</PresentationFormat>
  <Paragraphs>32</Paragraphs>
  <Slides>7</Slides>
  <Notes>7</Notes>
  <HiddenSlides>0</HiddenSlides>
  <MMClips>0</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7</vt:i4>
      </vt:variant>
    </vt:vector>
  </HeadingPairs>
  <TitlesOfParts>
    <vt:vector size="9" baseType="lpstr">
      <vt:lpstr>Arial</vt:lpstr>
      <vt:lpstr>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2</cp:revision>
  <dcterms:modified xsi:type="dcterms:W3CDTF">2018-05-05T07:19:23Z</dcterms:modified>
</cp:coreProperties>
</file>