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34ABC9A-8504-481C-BB57-C201D811100D}" type="datetimeFigureOut">
              <a:rPr lang="it-IT" smtClean="0"/>
              <a:pPr/>
              <a:t>01/05/2018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3DD569E-FA5A-46D1-A978-AC6336454CD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43216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latin typeface="Poor Richard" pitchFamily="18" charset="0"/>
              </a:rPr>
              <a:t>GIUSTIZIA  E  VIOLENZA</a:t>
            </a:r>
            <a:endParaRPr lang="it-IT" dirty="0">
              <a:latin typeface="Poor Richard" pitchFamily="18" charset="0"/>
            </a:endParaRPr>
          </a:p>
        </p:txBody>
      </p:sp>
      <p:pic>
        <p:nvPicPr>
          <p:cNvPr id="6" name="Segnaposto contenuto 5" descr="giustiz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772816"/>
            <a:ext cx="3347864" cy="3960440"/>
          </a:xfrm>
        </p:spPr>
      </p:pic>
      <p:pic>
        <p:nvPicPr>
          <p:cNvPr id="9" name="Immagine 8" descr="7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1628800"/>
            <a:ext cx="4470391" cy="4608512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Poor Richard" pitchFamily="18" charset="0"/>
              </a:rPr>
              <a:t>Definizione di giustizia</a:t>
            </a:r>
            <a:endParaRPr lang="it-IT" dirty="0">
              <a:latin typeface="Poor Richar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000" dirty="0">
                <a:solidFill>
                  <a:schemeClr val="tx1">
                    <a:lumMod val="95000"/>
                  </a:schemeClr>
                </a:solidFill>
                <a:latin typeface="Poor Richard" pitchFamily="18" charset="0"/>
              </a:rPr>
              <a:t>L</a:t>
            </a:r>
            <a:r>
              <a:rPr lang="it-IT" sz="2000" b="0" i="0" dirty="0" smtClean="0">
                <a:solidFill>
                  <a:schemeClr val="tx1">
                    <a:lumMod val="95000"/>
                  </a:schemeClr>
                </a:solidFill>
                <a:latin typeface="Poor Richard" pitchFamily="18" charset="0"/>
              </a:rPr>
              <a:t>a giustizia è la volontà di riconoscere il diritto di ognuno attraverso l'attribuzione di quello che gli spetta. In genere ci adeguiamo alla giustizia quando ci comportiamo in conformità alle regole, alle norme. </a:t>
            </a:r>
          </a:p>
          <a:p>
            <a:endParaRPr lang="it-IT" sz="2000" b="0" i="0" dirty="0" smtClean="0">
              <a:solidFill>
                <a:schemeClr val="tx1">
                  <a:lumMod val="95000"/>
                </a:schemeClr>
              </a:solidFill>
              <a:latin typeface="Poor Richard" pitchFamily="18" charset="0"/>
            </a:endParaRPr>
          </a:p>
          <a:p>
            <a:r>
              <a:rPr lang="it-IT" sz="2000" b="0" i="0" dirty="0" smtClean="0">
                <a:solidFill>
                  <a:schemeClr val="tx1">
                    <a:lumMod val="95000"/>
                  </a:schemeClr>
                </a:solidFill>
                <a:latin typeface="Poor Richard" pitchFamily="18" charset="0"/>
              </a:rPr>
              <a:t>Per</a:t>
            </a:r>
            <a:r>
              <a:rPr lang="it-IT" sz="2000" dirty="0" smtClean="0">
                <a:solidFill>
                  <a:schemeClr val="tx1">
                    <a:lumMod val="95000"/>
                  </a:schemeClr>
                </a:solidFill>
                <a:latin typeface="Poor Richard" pitchFamily="18" charset="0"/>
              </a:rPr>
              <a:t> </a:t>
            </a:r>
            <a:r>
              <a:rPr lang="it-IT" sz="2000" b="0" i="0" dirty="0" smtClean="0">
                <a:solidFill>
                  <a:schemeClr val="tx1">
                    <a:lumMod val="95000"/>
                  </a:schemeClr>
                </a:solidFill>
                <a:latin typeface="Poor Richard" pitchFamily="18" charset="0"/>
              </a:rPr>
              <a:t>giustizia si intende anche il potere di tutelare i diritti su qualcuno,di ascoltare le sue richiesta accordandogli ciò che è giusto. Chi ha la  responsabilità di governare uno Stato,ad esempio, deve sempre ricordare che esistono alcune categorie di cittadini che, a causa delle loro condizioni personali, hanno bisogno di ricevere più degli altri.</a:t>
            </a:r>
          </a:p>
          <a:p>
            <a:endParaRPr lang="it-IT" sz="2000" b="0" i="0" dirty="0" smtClean="0">
              <a:solidFill>
                <a:schemeClr val="tx1">
                  <a:lumMod val="95000"/>
                </a:schemeClr>
              </a:solidFill>
              <a:latin typeface="Poor Richard" pitchFamily="18" charset="0"/>
            </a:endParaRPr>
          </a:p>
          <a:p>
            <a:r>
              <a:rPr lang="it-IT" sz="2000" b="0" i="0" dirty="0" smtClean="0">
                <a:solidFill>
                  <a:schemeClr val="tx1">
                    <a:lumMod val="95000"/>
                  </a:schemeClr>
                </a:solidFill>
                <a:latin typeface="Poor Richard" pitchFamily="18" charset="0"/>
              </a:rPr>
              <a:t> La giustizia sociale si realizza quando uno Stato garantisce l'uguaglianza dei diritti di tutti i cittadini, la libera esplicazione della loro personalità e un'equa ripartizione delle ricchezze</a:t>
            </a:r>
            <a:r>
              <a:rPr lang="it-IT" sz="2000" b="0" i="0" dirty="0" smtClean="0">
                <a:solidFill>
                  <a:srgbClr val="3E3E3E"/>
                </a:solidFill>
                <a:latin typeface="Poor Richard" pitchFamily="18" charset="0"/>
              </a:rPr>
              <a:t>.</a:t>
            </a:r>
            <a:endParaRPr lang="it-IT" sz="2000" dirty="0">
              <a:latin typeface="Poor Richard" pitchFamily="18" charset="0"/>
            </a:endParaRPr>
          </a:p>
        </p:txBody>
      </p:sp>
    </p:spTree>
  </p:cSld>
  <p:clrMapOvr>
    <a:masterClrMapping/>
  </p:clrMapOvr>
  <p:transition>
    <p:zoom dir="in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472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800" dirty="0" smtClean="0">
                <a:latin typeface="Poor Richard" pitchFamily="18" charset="0"/>
              </a:rPr>
              <a:t>Giustizia che non viene mantenuta quando si va a parlare della donna.</a:t>
            </a:r>
            <a:r>
              <a:rPr lang="it-IT" dirty="0" smtClean="0">
                <a:latin typeface="Poor Richard" pitchFamily="18" charset="0"/>
              </a:rPr>
              <a:t/>
            </a:r>
            <a:br>
              <a:rPr lang="it-IT" dirty="0" smtClean="0">
                <a:latin typeface="Poor Richard" pitchFamily="18" charset="0"/>
              </a:rPr>
            </a:br>
            <a:r>
              <a:rPr lang="it-IT" sz="3600" b="1" dirty="0" smtClean="0">
                <a:latin typeface="Poor Richard" pitchFamily="18" charset="0"/>
              </a:rPr>
              <a:t>Violenza contro le donne :</a:t>
            </a:r>
            <a:endParaRPr lang="it-IT" sz="3600" b="1" dirty="0">
              <a:latin typeface="Poor Richar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>
                <a:latin typeface="Poor Richard" pitchFamily="18" charset="0"/>
              </a:rPr>
              <a:t>La </a:t>
            </a:r>
            <a:r>
              <a:rPr lang="it-IT" b="1" dirty="0" smtClean="0">
                <a:latin typeface="Poor Richard" pitchFamily="18" charset="0"/>
              </a:rPr>
              <a:t>violenza contro le donne</a:t>
            </a:r>
            <a:r>
              <a:rPr lang="it-IT" dirty="0" smtClean="0">
                <a:latin typeface="Poor Richard" pitchFamily="18" charset="0"/>
              </a:rPr>
              <a:t>  è ritenuta una violazione dei diritti umani.</a:t>
            </a:r>
          </a:p>
          <a:p>
            <a:r>
              <a:rPr lang="it-IT" sz="2800" dirty="0" smtClean="0">
                <a:latin typeface="Poor Richard" pitchFamily="18" charset="0"/>
              </a:rPr>
              <a:t>Termine usato molto spesso per definire la violenza contro le donne è </a:t>
            </a:r>
            <a:r>
              <a:rPr lang="it-IT" sz="2800" i="1" dirty="0" smtClean="0">
                <a:latin typeface="Poor Richard" pitchFamily="18" charset="0"/>
              </a:rPr>
              <a:t>violenza di genere</a:t>
            </a:r>
            <a:r>
              <a:rPr lang="it-IT" sz="2800" dirty="0" smtClean="0">
                <a:latin typeface="Poor Richard" pitchFamily="18" charset="0"/>
              </a:rPr>
              <a:t>. La violenza di genere riguarda donne e bambine, ma coinvolge anche minorenni come ad esempio nel caso della violenza assistita. Questa terminologia è largamente usata sia a livello istituzionale che da persone e associazioni di donne che operano nel settore. Nel 1999  le Nazioni Unite hanno deliberato che il 25 novembre venga considerato la giornata internazionale per l'eliminazione della violenza contro le donne.</a:t>
            </a:r>
            <a:endParaRPr lang="it-IT" sz="2800" dirty="0">
              <a:latin typeface="Poor Richard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0100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latin typeface="Poor Richard" pitchFamily="18" charset="0"/>
              </a:rPr>
              <a:t>Violenza contro le donne in Italia</a:t>
            </a:r>
            <a:endParaRPr lang="it-IT" dirty="0">
              <a:latin typeface="Poor Richar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Poor Richard" pitchFamily="18" charset="0"/>
              </a:rPr>
              <a:t>I primi </a:t>
            </a:r>
            <a:r>
              <a:rPr lang="it-IT" sz="2400" b="1" dirty="0" smtClean="0">
                <a:latin typeface="Poor Richard" pitchFamily="18" charset="0"/>
              </a:rPr>
              <a:t>Centri antiviolenza </a:t>
            </a:r>
            <a:r>
              <a:rPr lang="it-IT" sz="2400" dirty="0" smtClean="0">
                <a:latin typeface="Poor Richard" pitchFamily="18" charset="0"/>
              </a:rPr>
              <a:t>sono nati solo alla fine degli anni novanta ad opera di associazioni di donne provenienti da alcuni movimenti  come la Casa delle donne per non subire violenza a Bologna e la Casa delle donne maltrattate a Milano.</a:t>
            </a:r>
          </a:p>
          <a:p>
            <a:r>
              <a:rPr lang="it-IT" sz="2400" dirty="0" smtClean="0">
                <a:latin typeface="Poor Richard" pitchFamily="18" charset="0"/>
              </a:rPr>
              <a:t>A partire dal 2005 si è assistito ad un dibattito pubblico sempre più intenso sui media italiani in seguito all'introduzione del termine femminicidio e nel 2013 del provvedimento denominato "Decreto </a:t>
            </a:r>
            <a:r>
              <a:rPr lang="it-IT" sz="2400" dirty="0" err="1" smtClean="0">
                <a:latin typeface="Poor Richard" pitchFamily="18" charset="0"/>
              </a:rPr>
              <a:t>femminicidio</a:t>
            </a:r>
            <a:r>
              <a:rPr lang="it-IT" sz="2400" dirty="0" smtClean="0">
                <a:latin typeface="Poor Richard" pitchFamily="18" charset="0"/>
              </a:rPr>
              <a:t>”.  Esso è un decreto legge che definisce l’argomento e stabilisce le pene implicate a chi commette abuso contro le donne.</a:t>
            </a:r>
          </a:p>
          <a:p>
            <a:r>
              <a:rPr lang="it-IT" sz="2400" dirty="0" smtClean="0">
                <a:latin typeface="Poor Richard" pitchFamily="18" charset="0"/>
              </a:rPr>
              <a:t>Dal 2006 anche in Italia si stanno sviluppando campagne di sensibilizzazione dirette agli uomini e, più recentemente, promosse dagli stessi.</a:t>
            </a:r>
          </a:p>
          <a:p>
            <a:endParaRPr lang="it-IT" sz="2600" dirty="0"/>
          </a:p>
        </p:txBody>
      </p:sp>
    </p:spTree>
  </p:cSld>
  <p:clrMapOvr>
    <a:masterClrMapping/>
  </p:clrMapOvr>
  <p:transition>
    <p:strips dir="ru"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Poor Richard" pitchFamily="18" charset="0"/>
              </a:rPr>
              <a:t>Condizione femminile </a:t>
            </a:r>
            <a:endParaRPr lang="it-IT" dirty="0">
              <a:latin typeface="Poor Richar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Poor Richard" pitchFamily="18" charset="0"/>
              </a:rPr>
              <a:t>L'emancipazione femminile ha rappresentato, negli ultimi secoli, la ricerca di un'uguaglianza formale e sostanziale tra la donna e l'uomo.  </a:t>
            </a:r>
          </a:p>
          <a:p>
            <a:r>
              <a:rPr lang="it-IT" dirty="0" smtClean="0">
                <a:latin typeface="Poor Richard" pitchFamily="18" charset="0"/>
              </a:rPr>
              <a:t>La violenza sulle donne è una piaga presente tutt'oggi anche nei paesi occidentali. In base ad un'indagine del Parlamento Europeo, "almeno il 20% delle donne europee ha subito violenza nelle relazioni familiari e questa è una delle principali cause di decesso per le donne.“</a:t>
            </a:r>
          </a:p>
          <a:p>
            <a:endParaRPr lang="it-IT" dirty="0">
              <a:latin typeface="Poor Richard" pitchFamily="18" charset="0"/>
            </a:endParaRPr>
          </a:p>
        </p:txBody>
      </p:sp>
    </p:spTree>
  </p:cSld>
  <p:clrMapOvr>
    <a:masterClrMapping/>
  </p:clrMapOvr>
  <p:transition>
    <p:circl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Come si può reagire alla violenza?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Poor Richard" pitchFamily="18" charset="0"/>
              </a:rPr>
              <a:t>Le strade conducono a due possibilità..:</a:t>
            </a:r>
          </a:p>
          <a:p>
            <a:r>
              <a:rPr lang="it-IT" sz="2400" dirty="0" smtClean="0">
                <a:latin typeface="Poor Richard" pitchFamily="18" charset="0"/>
              </a:rPr>
              <a:t>Lasciarsi sopraffare, continuare a subire ogni tipo di violenza e chiudersi su se stessi. Questa scelta non porta a delle conseguenze positive, ma porta alla distruzione totale della persona.</a:t>
            </a:r>
          </a:p>
          <a:p>
            <a:r>
              <a:rPr lang="it-IT" sz="2400" dirty="0" smtClean="0">
                <a:latin typeface="Poor Richard" pitchFamily="18" charset="0"/>
              </a:rPr>
              <a:t>Parlare con chi ti sta vicino, combattere e ribellarsi agli abusi, parlare con personalità competenti.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123728" y="4509120"/>
            <a:ext cx="4608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C000"/>
                </a:solidFill>
              </a:rPr>
              <a:t>Ed è compito dello Stato garantire la giustizia e quindi aiutare l’individuo a rispondere agli abusi!</a:t>
            </a:r>
            <a:endParaRPr lang="it-IT" sz="2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newsflash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Poor Richard" pitchFamily="18" charset="0"/>
              </a:rPr>
              <a:t>Presentato da:</a:t>
            </a:r>
            <a:br>
              <a:rPr lang="it-IT" dirty="0" smtClean="0">
                <a:latin typeface="Poor Richard" pitchFamily="18" charset="0"/>
              </a:rPr>
            </a:br>
            <a:endParaRPr lang="it-IT" dirty="0">
              <a:latin typeface="Poor Richar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514322" cy="312988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it-IT" dirty="0" err="1" smtClean="0"/>
              <a:t>Angelucci</a:t>
            </a:r>
            <a:endParaRPr lang="it-IT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it-IT" dirty="0" smtClean="0"/>
              <a:t>Aquilani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it-IT" dirty="0" smtClean="0"/>
              <a:t>Caputo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it-IT" dirty="0" smtClean="0"/>
              <a:t>Longo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it-IT" dirty="0" smtClean="0"/>
              <a:t>Migliaccio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it-IT" dirty="0" err="1" smtClean="0"/>
              <a:t>Oghenerukewwe</a:t>
            </a:r>
            <a:endParaRPr lang="it-IT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it-IT" dirty="0" err="1" smtClean="0"/>
              <a:t>Vaira</a:t>
            </a:r>
            <a:r>
              <a:rPr lang="it-IT" dirty="0" smtClean="0"/>
              <a:t>   </a:t>
            </a:r>
          </a:p>
          <a:p>
            <a:pPr marL="514350" indent="-514350" algn="l"/>
            <a:r>
              <a:rPr lang="it-IT" dirty="0" smtClean="0"/>
              <a:t>                                     </a:t>
            </a:r>
            <a:r>
              <a:rPr lang="it-IT" sz="2200" dirty="0" smtClean="0"/>
              <a:t>Classe 4 BBS</a:t>
            </a:r>
            <a:endParaRPr lang="it-IT" sz="2200" dirty="0"/>
          </a:p>
        </p:txBody>
      </p:sp>
    </p:spTree>
  </p:cSld>
  <p:clrMapOvr>
    <a:masterClrMapping/>
  </p:clrMapOvr>
  <p:transition>
    <p:comb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169</TotalTime>
  <Words>534</Words>
  <Application>Microsoft Office PowerPoint</Application>
  <PresentationFormat>Presentazione su schermo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Galassia</vt:lpstr>
      <vt:lpstr>GIUSTIZIA  E  VIOLENZA</vt:lpstr>
      <vt:lpstr>Definizione di giustizia</vt:lpstr>
      <vt:lpstr>Giustizia che non viene mantenuta quando si va a parlare della donna. Violenza contro le donne :</vt:lpstr>
      <vt:lpstr>Violenza contro le donne in Italia</vt:lpstr>
      <vt:lpstr>Condizione femminile </vt:lpstr>
      <vt:lpstr>Come si può reagire alla violenza?</vt:lpstr>
      <vt:lpstr>Presentato da: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GIUSTIZIA SOCIALE E LA CULTURA</dc:title>
  <dc:creator>Admin</dc:creator>
  <cp:lastModifiedBy>Admin</cp:lastModifiedBy>
  <cp:revision>25</cp:revision>
  <dcterms:created xsi:type="dcterms:W3CDTF">2017-12-14T09:58:49Z</dcterms:created>
  <dcterms:modified xsi:type="dcterms:W3CDTF">2018-05-01T09:50:59Z</dcterms:modified>
</cp:coreProperties>
</file>